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59" r:id="rId5"/>
    <p:sldId id="260" r:id="rId6"/>
    <p:sldId id="268" r:id="rId7"/>
    <p:sldId id="261" r:id="rId8"/>
    <p:sldId id="262" r:id="rId9"/>
    <p:sldId id="298" r:id="rId10"/>
    <p:sldId id="271" r:id="rId11"/>
    <p:sldId id="263" r:id="rId12"/>
    <p:sldId id="282" r:id="rId13"/>
    <p:sldId id="283" r:id="rId14"/>
    <p:sldId id="274" r:id="rId15"/>
    <p:sldId id="277" r:id="rId16"/>
    <p:sldId id="278" r:id="rId17"/>
    <p:sldId id="279" r:id="rId18"/>
    <p:sldId id="280" r:id="rId19"/>
    <p:sldId id="281" r:id="rId20"/>
    <p:sldId id="265" r:id="rId21"/>
    <p:sldId id="264" r:id="rId22"/>
    <p:sldId id="270" r:id="rId23"/>
    <p:sldId id="267" r:id="rId24"/>
    <p:sldId id="269" r:id="rId25"/>
    <p:sldId id="272" r:id="rId26"/>
    <p:sldId id="273" r:id="rId27"/>
    <p:sldId id="275" r:id="rId28"/>
    <p:sldId id="284" r:id="rId29"/>
    <p:sldId id="276" r:id="rId30"/>
    <p:sldId id="285" r:id="rId31"/>
    <p:sldId id="286" r:id="rId32"/>
    <p:sldId id="287" r:id="rId33"/>
    <p:sldId id="288" r:id="rId34"/>
    <p:sldId id="289" r:id="rId35"/>
    <p:sldId id="294" r:id="rId36"/>
    <p:sldId id="266" r:id="rId37"/>
    <p:sldId id="290" r:id="rId38"/>
    <p:sldId id="291" r:id="rId39"/>
    <p:sldId id="292" r:id="rId40"/>
    <p:sldId id="293" r:id="rId41"/>
    <p:sldId id="295" r:id="rId42"/>
    <p:sldId id="296" r:id="rId43"/>
    <p:sldId id="297" r:id="rId44"/>
    <p:sldId id="299" r:id="rId45"/>
    <p:sldId id="300" r:id="rId46"/>
    <p:sldId id="301" r:id="rId4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94604" autoAdjust="0"/>
  </p:normalViewPr>
  <p:slideViewPr>
    <p:cSldViewPr>
      <p:cViewPr varScale="1">
        <p:scale>
          <a:sx n="72" d="100"/>
          <a:sy n="72" d="100"/>
        </p:scale>
        <p:origin x="-1506" y="-9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4096382-48AA-4BBB-9657-B92B4D39AB66}" type="datetimeFigureOut">
              <a:rPr kumimoji="1" lang="ja-JP" altLang="en-US" smtClean="0"/>
              <a:pPr/>
              <a:t>2014/9/20</a:t>
            </a:fld>
            <a:endParaRPr kumimoji="1" lang="ja-JP" altLang="en-US" dirty="0"/>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7D4A74-065F-4C6A-B083-9863659F08C7}" type="slidenum">
              <a:rPr kumimoji="1" lang="ja-JP" altLang="en-US" smtClean="0"/>
              <a:pPr/>
              <a:t>&lt;#&gt;</a:t>
            </a:fld>
            <a:endParaRPr kumimoji="1" lang="ja-JP" altLang="en-US" dirty="0"/>
          </a:p>
        </p:txBody>
      </p:sp>
    </p:spTree>
    <p:extLst>
      <p:ext uri="{BB962C8B-B14F-4D97-AF65-F5344CB8AC3E}">
        <p14:creationId xmlns="" xmlns:p14="http://schemas.microsoft.com/office/powerpoint/2010/main" val="53549739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A87D4A74-065F-4C6A-B083-9863659F08C7}" type="slidenum">
              <a:rPr kumimoji="1" lang="ja-JP" altLang="en-US" smtClean="0"/>
              <a:pPr/>
              <a:t>13</a:t>
            </a:fld>
            <a:endParaRPr kumimoji="1" lang="ja-JP" altLang="en-US" dirty="0"/>
          </a:p>
        </p:txBody>
      </p:sp>
    </p:spTree>
    <p:extLst>
      <p:ext uri="{BB962C8B-B14F-4D97-AF65-F5344CB8AC3E}">
        <p14:creationId xmlns="" xmlns:p14="http://schemas.microsoft.com/office/powerpoint/2010/main" val="21032911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C621D78-37D5-4728-A315-D5F82E5035F7}" type="datetimeFigureOut">
              <a:rPr kumimoji="1" lang="ja-JP" altLang="en-US" smtClean="0"/>
              <a:pPr/>
              <a:t>2014/9/20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A3535E6-63F7-4F59-BCF0-893532B938FF}" type="slidenum">
              <a:rPr kumimoji="1" lang="ja-JP" altLang="en-US" smtClean="0"/>
              <a:pPr/>
              <a:t>&lt;#&gt;</a:t>
            </a:fld>
            <a:endParaRPr kumimoji="1" lang="ja-JP" altLang="en-US" dirty="0"/>
          </a:p>
        </p:txBody>
      </p:sp>
    </p:spTree>
    <p:extLst>
      <p:ext uri="{BB962C8B-B14F-4D97-AF65-F5344CB8AC3E}">
        <p14:creationId xmlns="" xmlns:p14="http://schemas.microsoft.com/office/powerpoint/2010/main" val="2276815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621D78-37D5-4728-A315-D5F82E5035F7}" type="datetimeFigureOut">
              <a:rPr kumimoji="1" lang="ja-JP" altLang="en-US" smtClean="0"/>
              <a:pPr/>
              <a:t>2014/9/20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A3535E6-63F7-4F59-BCF0-893532B938FF}" type="slidenum">
              <a:rPr kumimoji="1" lang="ja-JP" altLang="en-US" smtClean="0"/>
              <a:pPr/>
              <a:t>&lt;#&gt;</a:t>
            </a:fld>
            <a:endParaRPr kumimoji="1" lang="ja-JP" altLang="en-US" dirty="0"/>
          </a:p>
        </p:txBody>
      </p:sp>
    </p:spTree>
    <p:extLst>
      <p:ext uri="{BB962C8B-B14F-4D97-AF65-F5344CB8AC3E}">
        <p14:creationId xmlns="" xmlns:p14="http://schemas.microsoft.com/office/powerpoint/2010/main" val="3402037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621D78-37D5-4728-A315-D5F82E5035F7}" type="datetimeFigureOut">
              <a:rPr kumimoji="1" lang="ja-JP" altLang="en-US" smtClean="0"/>
              <a:pPr/>
              <a:t>2014/9/20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A3535E6-63F7-4F59-BCF0-893532B938FF}" type="slidenum">
              <a:rPr kumimoji="1" lang="ja-JP" altLang="en-US" smtClean="0"/>
              <a:pPr/>
              <a:t>&lt;#&gt;</a:t>
            </a:fld>
            <a:endParaRPr kumimoji="1" lang="ja-JP" altLang="en-US" dirty="0"/>
          </a:p>
        </p:txBody>
      </p:sp>
    </p:spTree>
    <p:extLst>
      <p:ext uri="{BB962C8B-B14F-4D97-AF65-F5344CB8AC3E}">
        <p14:creationId xmlns="" xmlns:p14="http://schemas.microsoft.com/office/powerpoint/2010/main" val="98367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C621D78-37D5-4728-A315-D5F82E5035F7}" type="datetimeFigureOut">
              <a:rPr kumimoji="1" lang="ja-JP" altLang="en-US" smtClean="0"/>
              <a:pPr/>
              <a:t>2014/9/20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A3535E6-63F7-4F59-BCF0-893532B938FF}" type="slidenum">
              <a:rPr kumimoji="1" lang="ja-JP" altLang="en-US" smtClean="0"/>
              <a:pPr/>
              <a:t>&lt;#&gt;</a:t>
            </a:fld>
            <a:endParaRPr kumimoji="1" lang="ja-JP" altLang="en-US" dirty="0"/>
          </a:p>
        </p:txBody>
      </p:sp>
    </p:spTree>
    <p:extLst>
      <p:ext uri="{BB962C8B-B14F-4D97-AF65-F5344CB8AC3E}">
        <p14:creationId xmlns="" xmlns:p14="http://schemas.microsoft.com/office/powerpoint/2010/main" val="3129406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4C621D78-37D5-4728-A315-D5F82E5035F7}" type="datetimeFigureOut">
              <a:rPr kumimoji="1" lang="ja-JP" altLang="en-US" smtClean="0"/>
              <a:pPr/>
              <a:t>2014/9/20</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A3535E6-63F7-4F59-BCF0-893532B938FF}" type="slidenum">
              <a:rPr kumimoji="1" lang="ja-JP" altLang="en-US" smtClean="0"/>
              <a:pPr/>
              <a:t>&lt;#&gt;</a:t>
            </a:fld>
            <a:endParaRPr kumimoji="1" lang="ja-JP" altLang="en-US" dirty="0"/>
          </a:p>
        </p:txBody>
      </p:sp>
    </p:spTree>
    <p:extLst>
      <p:ext uri="{BB962C8B-B14F-4D97-AF65-F5344CB8AC3E}">
        <p14:creationId xmlns="" xmlns:p14="http://schemas.microsoft.com/office/powerpoint/2010/main" val="36115684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C621D78-37D5-4728-A315-D5F82E5035F7}" type="datetimeFigureOut">
              <a:rPr kumimoji="1" lang="ja-JP" altLang="en-US" smtClean="0"/>
              <a:pPr/>
              <a:t>2014/9/20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A3535E6-63F7-4F59-BCF0-893532B938FF}" type="slidenum">
              <a:rPr kumimoji="1" lang="ja-JP" altLang="en-US" smtClean="0"/>
              <a:pPr/>
              <a:t>&lt;#&gt;</a:t>
            </a:fld>
            <a:endParaRPr kumimoji="1" lang="ja-JP" altLang="en-US" dirty="0"/>
          </a:p>
        </p:txBody>
      </p:sp>
    </p:spTree>
    <p:extLst>
      <p:ext uri="{BB962C8B-B14F-4D97-AF65-F5344CB8AC3E}">
        <p14:creationId xmlns="" xmlns:p14="http://schemas.microsoft.com/office/powerpoint/2010/main" val="2672141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4C621D78-37D5-4728-A315-D5F82E5035F7}" type="datetimeFigureOut">
              <a:rPr kumimoji="1" lang="ja-JP" altLang="en-US" smtClean="0"/>
              <a:pPr/>
              <a:t>2014/9/20</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3A3535E6-63F7-4F59-BCF0-893532B938FF}" type="slidenum">
              <a:rPr kumimoji="1" lang="ja-JP" altLang="en-US" smtClean="0"/>
              <a:pPr/>
              <a:t>&lt;#&gt;</a:t>
            </a:fld>
            <a:endParaRPr kumimoji="1" lang="ja-JP" altLang="en-US" dirty="0"/>
          </a:p>
        </p:txBody>
      </p:sp>
    </p:spTree>
    <p:extLst>
      <p:ext uri="{BB962C8B-B14F-4D97-AF65-F5344CB8AC3E}">
        <p14:creationId xmlns="" xmlns:p14="http://schemas.microsoft.com/office/powerpoint/2010/main" val="3642327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4C621D78-37D5-4728-A315-D5F82E5035F7}" type="datetimeFigureOut">
              <a:rPr kumimoji="1" lang="ja-JP" altLang="en-US" smtClean="0"/>
              <a:pPr/>
              <a:t>2014/9/20</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3A3535E6-63F7-4F59-BCF0-893532B938FF}" type="slidenum">
              <a:rPr kumimoji="1" lang="ja-JP" altLang="en-US" smtClean="0"/>
              <a:pPr/>
              <a:t>&lt;#&gt;</a:t>
            </a:fld>
            <a:endParaRPr kumimoji="1" lang="ja-JP" altLang="en-US" dirty="0"/>
          </a:p>
        </p:txBody>
      </p:sp>
    </p:spTree>
    <p:extLst>
      <p:ext uri="{BB962C8B-B14F-4D97-AF65-F5344CB8AC3E}">
        <p14:creationId xmlns="" xmlns:p14="http://schemas.microsoft.com/office/powerpoint/2010/main" val="33216606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4C621D78-37D5-4728-A315-D5F82E5035F7}" type="datetimeFigureOut">
              <a:rPr kumimoji="1" lang="ja-JP" altLang="en-US" smtClean="0"/>
              <a:pPr/>
              <a:t>2014/9/20</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3A3535E6-63F7-4F59-BCF0-893532B938FF}" type="slidenum">
              <a:rPr kumimoji="1" lang="ja-JP" altLang="en-US" smtClean="0"/>
              <a:pPr/>
              <a:t>&lt;#&gt;</a:t>
            </a:fld>
            <a:endParaRPr kumimoji="1" lang="ja-JP" altLang="en-US" dirty="0"/>
          </a:p>
        </p:txBody>
      </p:sp>
    </p:spTree>
    <p:extLst>
      <p:ext uri="{BB962C8B-B14F-4D97-AF65-F5344CB8AC3E}">
        <p14:creationId xmlns="" xmlns:p14="http://schemas.microsoft.com/office/powerpoint/2010/main" val="1463225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C621D78-37D5-4728-A315-D5F82E5035F7}" type="datetimeFigureOut">
              <a:rPr kumimoji="1" lang="ja-JP" altLang="en-US" smtClean="0"/>
              <a:pPr/>
              <a:t>2014/9/20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A3535E6-63F7-4F59-BCF0-893532B938FF}" type="slidenum">
              <a:rPr kumimoji="1" lang="ja-JP" altLang="en-US" smtClean="0"/>
              <a:pPr/>
              <a:t>&lt;#&gt;</a:t>
            </a:fld>
            <a:endParaRPr kumimoji="1" lang="ja-JP" altLang="en-US" dirty="0"/>
          </a:p>
        </p:txBody>
      </p:sp>
    </p:spTree>
    <p:extLst>
      <p:ext uri="{BB962C8B-B14F-4D97-AF65-F5344CB8AC3E}">
        <p14:creationId xmlns="" xmlns:p14="http://schemas.microsoft.com/office/powerpoint/2010/main" val="1362241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4C621D78-37D5-4728-A315-D5F82E5035F7}" type="datetimeFigureOut">
              <a:rPr kumimoji="1" lang="ja-JP" altLang="en-US" smtClean="0"/>
              <a:pPr/>
              <a:t>2014/9/20</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A3535E6-63F7-4F59-BCF0-893532B938FF}" type="slidenum">
              <a:rPr kumimoji="1" lang="ja-JP" altLang="en-US" smtClean="0"/>
              <a:pPr/>
              <a:t>&lt;#&gt;</a:t>
            </a:fld>
            <a:endParaRPr kumimoji="1" lang="ja-JP" altLang="en-US" dirty="0"/>
          </a:p>
        </p:txBody>
      </p:sp>
    </p:spTree>
    <p:extLst>
      <p:ext uri="{BB962C8B-B14F-4D97-AF65-F5344CB8AC3E}">
        <p14:creationId xmlns="" xmlns:p14="http://schemas.microsoft.com/office/powerpoint/2010/main" val="11424476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621D78-37D5-4728-A315-D5F82E5035F7}" type="datetimeFigureOut">
              <a:rPr kumimoji="1" lang="ja-JP" altLang="en-US" smtClean="0"/>
              <a:pPr/>
              <a:t>2014/9/20</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3535E6-63F7-4F59-BCF0-893532B938FF}" type="slidenum">
              <a:rPr kumimoji="1" lang="ja-JP" altLang="en-US" smtClean="0"/>
              <a:pPr/>
              <a:t>&lt;#&gt;</a:t>
            </a:fld>
            <a:endParaRPr kumimoji="1" lang="ja-JP" altLang="en-US" dirty="0"/>
          </a:p>
        </p:txBody>
      </p:sp>
    </p:spTree>
    <p:extLst>
      <p:ext uri="{BB962C8B-B14F-4D97-AF65-F5344CB8AC3E}">
        <p14:creationId xmlns="" xmlns:p14="http://schemas.microsoft.com/office/powerpoint/2010/main" val="4813219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3568" y="2060848"/>
            <a:ext cx="7772400" cy="1470025"/>
          </a:xfrm>
        </p:spPr>
        <p:txBody>
          <a:bodyPr/>
          <a:lstStyle/>
          <a:p>
            <a:r>
              <a:rPr kumimoji="1" lang="ja-JP" altLang="en-US" dirty="0" smtClean="0">
                <a:solidFill>
                  <a:srgbClr val="0070C0"/>
                </a:solidFill>
              </a:rPr>
              <a:t>福島第一原発３号機</a:t>
            </a:r>
            <a:r>
              <a:rPr kumimoji="1" lang="en-US" altLang="ja-JP" dirty="0" smtClean="0">
                <a:solidFill>
                  <a:srgbClr val="0070C0"/>
                </a:solidFill>
              </a:rPr>
              <a:t/>
            </a:r>
            <a:br>
              <a:rPr kumimoji="1" lang="en-US" altLang="ja-JP" dirty="0" smtClean="0">
                <a:solidFill>
                  <a:srgbClr val="0070C0"/>
                </a:solidFill>
              </a:rPr>
            </a:br>
            <a:r>
              <a:rPr kumimoji="1" lang="ja-JP" altLang="en-US" dirty="0" smtClean="0">
                <a:solidFill>
                  <a:srgbClr val="0070C0"/>
                </a:solidFill>
              </a:rPr>
              <a:t>放射性がれき粉塵排出事故</a:t>
            </a:r>
            <a:endParaRPr kumimoji="1" lang="ja-JP" altLang="en-US" dirty="0">
              <a:solidFill>
                <a:srgbClr val="0070C0"/>
              </a:solidFill>
            </a:endParaRPr>
          </a:p>
        </p:txBody>
      </p:sp>
      <p:sp>
        <p:nvSpPr>
          <p:cNvPr id="3" name="サブタイトル 2"/>
          <p:cNvSpPr>
            <a:spLocks noGrp="1"/>
          </p:cNvSpPr>
          <p:nvPr>
            <p:ph type="subTitle" idx="1"/>
          </p:nvPr>
        </p:nvSpPr>
        <p:spPr>
          <a:xfrm>
            <a:off x="1371600" y="3886200"/>
            <a:ext cx="6400800" cy="2207096"/>
          </a:xfrm>
        </p:spPr>
        <p:txBody>
          <a:bodyPr>
            <a:normAutofit/>
          </a:bodyPr>
          <a:lstStyle/>
          <a:p>
            <a:r>
              <a:rPr kumimoji="1" lang="ja-JP" altLang="en-US" dirty="0" smtClean="0">
                <a:solidFill>
                  <a:srgbClr val="0070C0"/>
                </a:solidFill>
              </a:rPr>
              <a:t>２０１３年５月～</a:t>
            </a:r>
            <a:r>
              <a:rPr kumimoji="1" lang="ja-JP" altLang="en-US" dirty="0" smtClean="0">
                <a:solidFill>
                  <a:srgbClr val="0070C0"/>
                </a:solidFill>
              </a:rPr>
              <a:t>８月</a:t>
            </a:r>
            <a:endParaRPr lang="en-US" altLang="ja-JP" dirty="0" smtClean="0">
              <a:solidFill>
                <a:srgbClr val="0070C0"/>
              </a:solidFill>
            </a:endParaRPr>
          </a:p>
          <a:p>
            <a:endParaRPr kumimoji="1" lang="en-US" altLang="ja-JP" sz="2400" dirty="0" smtClean="0">
              <a:solidFill>
                <a:srgbClr val="0070C0"/>
              </a:solidFill>
            </a:endParaRPr>
          </a:p>
          <a:p>
            <a:r>
              <a:rPr kumimoji="1" lang="ja-JP" altLang="en-US" sz="1900" dirty="0" smtClean="0">
                <a:solidFill>
                  <a:srgbClr val="0070C0"/>
                </a:solidFill>
              </a:rPr>
              <a:t>作成</a:t>
            </a:r>
            <a:r>
              <a:rPr lang="ja-JP" altLang="en-US" sz="1900" dirty="0" smtClean="0">
                <a:solidFill>
                  <a:srgbClr val="0070C0"/>
                </a:solidFill>
              </a:rPr>
              <a:t>　</a:t>
            </a:r>
            <a:r>
              <a:rPr lang="ja-JP" altLang="en-US" sz="1900" dirty="0" smtClean="0">
                <a:solidFill>
                  <a:srgbClr val="0070C0"/>
                </a:solidFill>
              </a:rPr>
              <a:t>２０１４年８月</a:t>
            </a:r>
            <a:endParaRPr lang="en-US" altLang="ja-JP" sz="1900" dirty="0" smtClean="0">
              <a:solidFill>
                <a:srgbClr val="0070C0"/>
              </a:solidFill>
            </a:endParaRPr>
          </a:p>
          <a:p>
            <a:r>
              <a:rPr lang="ja-JP" altLang="en-US" sz="1900" dirty="0" smtClean="0">
                <a:solidFill>
                  <a:srgbClr val="0070C0"/>
                </a:solidFill>
              </a:rPr>
              <a:t>原発</a:t>
            </a:r>
            <a:r>
              <a:rPr lang="ja-JP" altLang="en-US" sz="1900" dirty="0" smtClean="0">
                <a:solidFill>
                  <a:srgbClr val="0070C0"/>
                </a:solidFill>
              </a:rPr>
              <a:t>対策</a:t>
            </a:r>
            <a:r>
              <a:rPr lang="ja-JP" altLang="en-US" sz="1900" dirty="0" smtClean="0">
                <a:solidFill>
                  <a:srgbClr val="0070C0"/>
                </a:solidFill>
              </a:rPr>
              <a:t>委員会・</a:t>
            </a:r>
            <a:r>
              <a:rPr lang="ja-JP" altLang="en-US" sz="1700" dirty="0" smtClean="0">
                <a:solidFill>
                  <a:srgbClr val="0070C0"/>
                </a:solidFill>
              </a:rPr>
              <a:t>事故</a:t>
            </a:r>
            <a:r>
              <a:rPr lang="ja-JP" altLang="en-US" sz="1700" dirty="0" smtClean="0">
                <a:solidFill>
                  <a:srgbClr val="0070C0"/>
                </a:solidFill>
              </a:rPr>
              <a:t>収束・労働者</a:t>
            </a:r>
            <a:r>
              <a:rPr lang="ja-JP" altLang="en-US" sz="1700" dirty="0" smtClean="0">
                <a:solidFill>
                  <a:srgbClr val="0070C0"/>
                </a:solidFill>
              </a:rPr>
              <a:t>被曝</a:t>
            </a:r>
            <a:r>
              <a:rPr lang="ja-JP" altLang="en-US" sz="1600" dirty="0" smtClean="0">
                <a:solidFill>
                  <a:srgbClr val="0070C0"/>
                </a:solidFill>
              </a:rPr>
              <a:t>問題</a:t>
            </a:r>
            <a:r>
              <a:rPr lang="en-US" altLang="ja-JP" sz="1700" dirty="0" smtClean="0">
                <a:solidFill>
                  <a:srgbClr val="0070C0"/>
                </a:solidFill>
              </a:rPr>
              <a:t>WG</a:t>
            </a:r>
          </a:p>
          <a:p>
            <a:r>
              <a:rPr kumimoji="1" lang="ja-JP" altLang="en-US" sz="1700" dirty="0" smtClean="0">
                <a:solidFill>
                  <a:srgbClr val="0070C0"/>
                </a:solidFill>
              </a:rPr>
              <a:t>委員　　　斉藤　章一</a:t>
            </a:r>
            <a:endParaRPr kumimoji="1" lang="ja-JP" altLang="en-US" sz="1700" dirty="0">
              <a:solidFill>
                <a:srgbClr val="0070C0"/>
              </a:solidFill>
            </a:endParaRPr>
          </a:p>
        </p:txBody>
      </p:sp>
    </p:spTree>
    <p:extLst>
      <p:ext uri="{BB962C8B-B14F-4D97-AF65-F5344CB8AC3E}">
        <p14:creationId xmlns="" xmlns:p14="http://schemas.microsoft.com/office/powerpoint/2010/main" val="26880671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solidFill>
                  <a:srgbClr val="0070C0"/>
                </a:solidFill>
              </a:rPr>
              <a:t>大爆発で壊れた３号機</a:t>
            </a:r>
            <a:r>
              <a:rPr kumimoji="1" lang="en-US" altLang="ja-JP" dirty="0" smtClean="0">
                <a:solidFill>
                  <a:srgbClr val="0070C0"/>
                </a:solidFill>
              </a:rPr>
              <a:t/>
            </a:r>
            <a:br>
              <a:rPr kumimoji="1" lang="en-US" altLang="ja-JP" dirty="0" smtClean="0">
                <a:solidFill>
                  <a:srgbClr val="0070C0"/>
                </a:solidFill>
              </a:rPr>
            </a:br>
            <a:r>
              <a:rPr lang="ja-JP" altLang="en-US" sz="3600" dirty="0" smtClean="0">
                <a:solidFill>
                  <a:srgbClr val="0070C0"/>
                </a:solidFill>
              </a:rPr>
              <a:t>プルサーマル炉で</a:t>
            </a:r>
            <a:r>
              <a:rPr lang="en-US" altLang="ja-JP" sz="3600" dirty="0" smtClean="0">
                <a:solidFill>
                  <a:srgbClr val="FF0000"/>
                </a:solidFill>
              </a:rPr>
              <a:t>MOX</a:t>
            </a:r>
            <a:r>
              <a:rPr lang="ja-JP" altLang="en-US" sz="3600" dirty="0" smtClean="0">
                <a:solidFill>
                  <a:srgbClr val="FF0000"/>
                </a:solidFill>
              </a:rPr>
              <a:t>燃料</a:t>
            </a:r>
            <a:r>
              <a:rPr lang="ja-JP" altLang="en-US" sz="3600" dirty="0" smtClean="0">
                <a:solidFill>
                  <a:srgbClr val="0070C0"/>
                </a:solidFill>
              </a:rPr>
              <a:t>だ</a:t>
            </a:r>
            <a:endParaRPr kumimoji="1" lang="ja-JP" altLang="en-US" sz="3600" dirty="0">
              <a:solidFill>
                <a:srgbClr val="0070C0"/>
              </a:solidFill>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727742" y="1600200"/>
            <a:ext cx="5688515" cy="4525963"/>
          </a:xfrm>
        </p:spPr>
      </p:pic>
    </p:spTree>
    <p:extLst>
      <p:ext uri="{BB962C8B-B14F-4D97-AF65-F5344CB8AC3E}">
        <p14:creationId xmlns="" xmlns:p14="http://schemas.microsoft.com/office/powerpoint/2010/main" val="1327761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sz="4800" dirty="0" smtClean="0"/>
              <a:t>SPEEDI</a:t>
            </a:r>
            <a:r>
              <a:rPr lang="ja-JP" altLang="en-US" dirty="0" smtClean="0"/>
              <a:t>予測と汚染米</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869112" y="1600200"/>
            <a:ext cx="5405776" cy="4525963"/>
          </a:xfrm>
        </p:spPr>
      </p:pic>
    </p:spTree>
    <p:extLst>
      <p:ext uri="{BB962C8B-B14F-4D97-AF65-F5344CB8AC3E}">
        <p14:creationId xmlns="" xmlns:p14="http://schemas.microsoft.com/office/powerpoint/2010/main" val="8315515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0070C0"/>
                </a:solidFill>
              </a:rPr>
              <a:t>新聞</a:t>
            </a:r>
            <a:r>
              <a:rPr kumimoji="1" lang="ja-JP" altLang="en-US" dirty="0" smtClean="0">
                <a:solidFill>
                  <a:srgbClr val="0070C0"/>
                </a:solidFill>
              </a:rPr>
              <a:t>報道の要点</a:t>
            </a:r>
            <a:endParaRPr kumimoji="1" lang="ja-JP" altLang="en-US" dirty="0">
              <a:solidFill>
                <a:srgbClr val="0070C0"/>
              </a:solidFill>
            </a:endParaRPr>
          </a:p>
        </p:txBody>
      </p:sp>
      <p:sp>
        <p:nvSpPr>
          <p:cNvPr id="3" name="コンテンツ プレースホルダー 2"/>
          <p:cNvSpPr>
            <a:spLocks noGrp="1"/>
          </p:cNvSpPr>
          <p:nvPr>
            <p:ph idx="1"/>
          </p:nvPr>
        </p:nvSpPr>
        <p:spPr/>
        <p:txBody>
          <a:bodyPr>
            <a:normAutofit lnSpcReduction="10000"/>
          </a:bodyPr>
          <a:lstStyle/>
          <a:p>
            <a:pPr marL="457200" indent="-457200">
              <a:buAutoNum type="arabicDbPlain"/>
            </a:pPr>
            <a:r>
              <a:rPr kumimoji="1" lang="ja-JP" altLang="en-US" sz="2000" dirty="0" smtClean="0"/>
              <a:t>原町地区の試験田から基準を上回る（１００</a:t>
            </a:r>
            <a:r>
              <a:rPr kumimoji="1" lang="en-US" altLang="ja-JP" sz="2000" dirty="0" smtClean="0"/>
              <a:t>Bq</a:t>
            </a:r>
            <a:r>
              <a:rPr kumimoji="1" lang="ja-JP" altLang="en-US" sz="2000" dirty="0" smtClean="0"/>
              <a:t>／ｋｇ）汚染米が出た。</a:t>
            </a:r>
            <a:endParaRPr kumimoji="1" lang="en-US" altLang="ja-JP" sz="2000" dirty="0" smtClean="0"/>
          </a:p>
          <a:p>
            <a:pPr marL="457200" indent="-457200">
              <a:buAutoNum type="arabicDbPlain"/>
            </a:pPr>
            <a:r>
              <a:rPr lang="ja-JP" altLang="en-US" sz="2000" dirty="0" smtClean="0"/>
              <a:t>前年の栽培では５～１２</a:t>
            </a:r>
            <a:r>
              <a:rPr lang="en-US" altLang="ja-JP" sz="2000" dirty="0" smtClean="0"/>
              <a:t>Bq</a:t>
            </a:r>
            <a:r>
              <a:rPr lang="ja-JP" altLang="en-US" sz="2000" dirty="0" smtClean="0"/>
              <a:t>／ｋｇで急激な汚染は土壌由来とは考えにくい。　</a:t>
            </a:r>
            <a:endParaRPr lang="en-US" altLang="ja-JP" sz="2000" dirty="0" smtClean="0"/>
          </a:p>
          <a:p>
            <a:pPr marL="457200" indent="-457200">
              <a:buAutoNum type="arabicDbPlain"/>
            </a:pPr>
            <a:r>
              <a:rPr kumimoji="1" lang="ja-JP" altLang="en-US" sz="2000" dirty="0" smtClean="0"/>
              <a:t>稲穂の汚染状況からも汚染はまだらで外から付着したものと考えられる。</a:t>
            </a:r>
            <a:endParaRPr kumimoji="1" lang="en-US" altLang="ja-JP" sz="2000" dirty="0" smtClean="0"/>
          </a:p>
          <a:p>
            <a:pPr marL="457200" indent="-457200">
              <a:buAutoNum type="arabicDbPlain"/>
            </a:pPr>
            <a:r>
              <a:rPr lang="ja-JP" altLang="en-US" sz="2000" dirty="0" smtClean="0"/>
              <a:t>京都大学、東京大学の調査結果から通常の数倍から数十倍の放射能が原発から宮城県丸森町まで飛んでいたことが明らかになっている。</a:t>
            </a:r>
            <a:endParaRPr lang="en-US" altLang="ja-JP" sz="2000" dirty="0" smtClean="0"/>
          </a:p>
          <a:p>
            <a:pPr marL="0" indent="0">
              <a:buNone/>
            </a:pPr>
            <a:r>
              <a:rPr lang="ja-JP" altLang="en-US" sz="2000" dirty="0"/>
              <a:t>　</a:t>
            </a:r>
            <a:r>
              <a:rPr lang="ja-JP" altLang="en-US" sz="2000" dirty="0" smtClean="0"/>
              <a:t>　　</a:t>
            </a:r>
            <a:r>
              <a:rPr lang="en-US" altLang="ja-JP" sz="2000" dirty="0" smtClean="0"/>
              <a:t>SPEEDI</a:t>
            </a:r>
            <a:r>
              <a:rPr lang="ja-JP" altLang="en-US" sz="2000" dirty="0" smtClean="0"/>
              <a:t>の予測データとも一致している。</a:t>
            </a:r>
            <a:endParaRPr lang="en-US" altLang="ja-JP" sz="2000" dirty="0" smtClean="0"/>
          </a:p>
          <a:p>
            <a:pPr marL="457200" indent="-457200">
              <a:buAutoNum type="arabicDbPlain" startAt="5"/>
            </a:pPr>
            <a:r>
              <a:rPr kumimoji="1" lang="ja-JP" altLang="en-US" sz="2000" dirty="0" smtClean="0"/>
              <a:t>農水省はこの事実をつかんでおり東電に対して飛散防止対策を要請し</a:t>
            </a:r>
            <a:endParaRPr kumimoji="1" lang="en-US" altLang="ja-JP" sz="2000" dirty="0" smtClean="0"/>
          </a:p>
          <a:p>
            <a:pPr marL="0" indent="0">
              <a:buNone/>
            </a:pPr>
            <a:r>
              <a:rPr lang="ja-JP" altLang="en-US" sz="2000" dirty="0"/>
              <a:t>　</a:t>
            </a:r>
            <a:r>
              <a:rPr lang="ja-JP" altLang="en-US" sz="2000" dirty="0" smtClean="0"/>
              <a:t>　</a:t>
            </a:r>
            <a:r>
              <a:rPr kumimoji="1" lang="ja-JP" altLang="en-US" sz="2000" dirty="0" smtClean="0"/>
              <a:t>ていた。　しかし、国・県ともこの事実を公表せず、南相馬市にも伝えな</a:t>
            </a:r>
            <a:endParaRPr kumimoji="1" lang="en-US" altLang="ja-JP" sz="2000" dirty="0" smtClean="0"/>
          </a:p>
          <a:p>
            <a:pPr marL="0" indent="0">
              <a:buNone/>
            </a:pPr>
            <a:r>
              <a:rPr kumimoji="1" lang="ja-JP" altLang="en-US" sz="2000" dirty="0" smtClean="0"/>
              <a:t>　  かった。</a:t>
            </a:r>
            <a:endParaRPr kumimoji="1" lang="en-US" altLang="ja-JP" sz="2000" dirty="0" smtClean="0"/>
          </a:p>
          <a:p>
            <a:pPr marL="457200" indent="-457200">
              <a:buAutoNum type="arabicDbPlain" startAt="6"/>
            </a:pPr>
            <a:r>
              <a:rPr lang="ja-JP" altLang="en-US" sz="2000" dirty="0" smtClean="0"/>
              <a:t>東電の発表では１兆２０００億</a:t>
            </a:r>
            <a:r>
              <a:rPr lang="en-US" altLang="ja-JP" sz="2000" dirty="0" smtClean="0"/>
              <a:t>Bq</a:t>
            </a:r>
            <a:r>
              <a:rPr lang="ja-JP" altLang="en-US" sz="2000" dirty="0" smtClean="0"/>
              <a:t>（２８００億</a:t>
            </a:r>
            <a:r>
              <a:rPr lang="en-US" altLang="ja-JP" sz="2000" dirty="0" smtClean="0"/>
              <a:t>Bq</a:t>
            </a:r>
            <a:r>
              <a:rPr lang="ja-JP" altLang="en-US" sz="2000" dirty="0" smtClean="0"/>
              <a:t>／時</a:t>
            </a:r>
            <a:r>
              <a:rPr lang="en-US" altLang="ja-JP" sz="2000" dirty="0" smtClean="0"/>
              <a:t>X</a:t>
            </a:r>
            <a:r>
              <a:rPr lang="ja-JP" altLang="en-US" sz="2000" dirty="0" smtClean="0"/>
              <a:t>４</a:t>
            </a:r>
            <a:r>
              <a:rPr lang="en-US" altLang="ja-JP" sz="2000" dirty="0" smtClean="0"/>
              <a:t>H</a:t>
            </a:r>
            <a:r>
              <a:rPr lang="ja-JP" altLang="en-US" sz="2000" dirty="0" smtClean="0"/>
              <a:t>）が飛散したと推計。　　（朝日新聞は東電による推計として４兆ベクレルと発表）</a:t>
            </a:r>
            <a:endParaRPr lang="en-US" altLang="ja-JP" sz="2000" dirty="0" smtClean="0"/>
          </a:p>
          <a:p>
            <a:pPr marL="0" indent="0">
              <a:buNone/>
            </a:pPr>
            <a:r>
              <a:rPr lang="ja-JP" altLang="en-US" sz="2000" dirty="0"/>
              <a:t>　</a:t>
            </a:r>
            <a:r>
              <a:rPr lang="ja-JP" altLang="en-US" sz="2000" dirty="0" smtClean="0"/>
              <a:t>　　（通常は１０００万</a:t>
            </a:r>
            <a:r>
              <a:rPr lang="en-US" altLang="ja-JP" sz="2000" dirty="0" smtClean="0"/>
              <a:t>Bq</a:t>
            </a:r>
            <a:r>
              <a:rPr lang="ja-JP" altLang="en-US" sz="2000" dirty="0" smtClean="0"/>
              <a:t>／時、　２．４億</a:t>
            </a:r>
            <a:r>
              <a:rPr lang="en-US" altLang="ja-JP" sz="2000" dirty="0" smtClean="0"/>
              <a:t>Bq</a:t>
            </a:r>
            <a:r>
              <a:rPr lang="ja-JP" altLang="en-US" sz="2000" dirty="0" smtClean="0"/>
              <a:t>／日、　８７６億</a:t>
            </a:r>
            <a:r>
              <a:rPr lang="en-US" altLang="ja-JP" sz="2000" dirty="0" smtClean="0"/>
              <a:t>Bq</a:t>
            </a:r>
            <a:r>
              <a:rPr lang="ja-JP" altLang="en-US" sz="2000" dirty="0" smtClean="0"/>
              <a:t>／年）</a:t>
            </a:r>
            <a:endParaRPr lang="en-US" altLang="ja-JP" sz="2000" dirty="0" smtClean="0"/>
          </a:p>
          <a:p>
            <a:pPr marL="0" indent="0">
              <a:buNone/>
            </a:pPr>
            <a:endParaRPr kumimoji="1" lang="en-US" altLang="ja-JP" sz="2000" dirty="0" smtClean="0"/>
          </a:p>
          <a:p>
            <a:pPr marL="0" indent="0">
              <a:buNone/>
            </a:pPr>
            <a:endParaRPr kumimoji="1" lang="ja-JP" altLang="en-US" sz="2000" dirty="0"/>
          </a:p>
        </p:txBody>
      </p:sp>
    </p:spTree>
    <p:extLst>
      <p:ext uri="{BB962C8B-B14F-4D97-AF65-F5344CB8AC3E}">
        <p14:creationId xmlns="" xmlns:p14="http://schemas.microsoft.com/office/powerpoint/2010/main" val="746610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476672"/>
            <a:ext cx="8229600" cy="1944216"/>
          </a:xfrm>
        </p:spPr>
        <p:txBody>
          <a:bodyPr>
            <a:normAutofit/>
          </a:bodyPr>
          <a:lstStyle/>
          <a:p>
            <a:r>
              <a:rPr kumimoji="1" lang="ja-JP" altLang="en-US" dirty="0" smtClean="0">
                <a:solidFill>
                  <a:srgbClr val="0070C0"/>
                </a:solidFill>
              </a:rPr>
              <a:t>２　モニタリングデータ</a:t>
            </a:r>
            <a:r>
              <a:rPr kumimoji="1" lang="en-US" altLang="ja-JP" sz="3100" dirty="0" smtClean="0">
                <a:solidFill>
                  <a:srgbClr val="0070C0"/>
                </a:solidFill>
              </a:rPr>
              <a:t>                                  </a:t>
            </a:r>
            <a:r>
              <a:rPr kumimoji="1" lang="en-US" altLang="ja-JP" dirty="0" smtClean="0">
                <a:solidFill>
                  <a:srgbClr val="0070C0"/>
                </a:solidFill>
              </a:rPr>
              <a:t> </a:t>
            </a:r>
            <a:br>
              <a:rPr kumimoji="1" lang="en-US" altLang="ja-JP" dirty="0" smtClean="0">
                <a:solidFill>
                  <a:srgbClr val="0070C0"/>
                </a:solidFill>
              </a:rPr>
            </a:br>
            <a:r>
              <a:rPr lang="en-US" altLang="ja-JP" sz="1800" dirty="0">
                <a:solidFill>
                  <a:srgbClr val="0070C0"/>
                </a:solidFill>
              </a:rPr>
              <a:t> </a:t>
            </a:r>
            <a:r>
              <a:rPr kumimoji="1" lang="en-US" altLang="ja-JP" dirty="0" smtClean="0">
                <a:solidFill>
                  <a:srgbClr val="0070C0"/>
                </a:solidFill>
              </a:rPr>
              <a:t/>
            </a:r>
            <a:br>
              <a:rPr kumimoji="1" lang="en-US" altLang="ja-JP" dirty="0" smtClean="0">
                <a:solidFill>
                  <a:srgbClr val="0070C0"/>
                </a:solidFill>
              </a:rPr>
            </a:br>
            <a:r>
              <a:rPr kumimoji="1" lang="ja-JP" altLang="en-US" sz="2700" dirty="0" smtClean="0">
                <a:solidFill>
                  <a:srgbClr val="0070C0"/>
                </a:solidFill>
              </a:rPr>
              <a:t>（</a:t>
            </a:r>
            <a:r>
              <a:rPr lang="ja-JP" altLang="en-US" sz="2700" dirty="0" smtClean="0">
                <a:solidFill>
                  <a:srgbClr val="0070C0"/>
                </a:solidFill>
              </a:rPr>
              <a:t>放射線モニタリング情報　－原子力規制委員会</a:t>
            </a:r>
            <a:r>
              <a:rPr lang="en-US" altLang="ja-JP" sz="2700" dirty="0" smtClean="0">
                <a:solidFill>
                  <a:srgbClr val="0070C0"/>
                </a:solidFill>
              </a:rPr>
              <a:t>)</a:t>
            </a:r>
            <a:br>
              <a:rPr lang="en-US" altLang="ja-JP" sz="2700" dirty="0" smtClean="0">
                <a:solidFill>
                  <a:srgbClr val="0070C0"/>
                </a:solidFill>
              </a:rPr>
            </a:br>
            <a:endParaRPr kumimoji="1" lang="ja-JP" altLang="en-US" sz="2700" dirty="0">
              <a:solidFill>
                <a:srgbClr val="0070C0"/>
              </a:solidFill>
            </a:endParaRPr>
          </a:p>
        </p:txBody>
      </p:sp>
      <p:sp>
        <p:nvSpPr>
          <p:cNvPr id="3" name="コンテンツ プレースホルダー 2"/>
          <p:cNvSpPr>
            <a:spLocks noGrp="1"/>
          </p:cNvSpPr>
          <p:nvPr>
            <p:ph idx="1"/>
          </p:nvPr>
        </p:nvSpPr>
        <p:spPr>
          <a:xfrm>
            <a:off x="467544" y="2852937"/>
            <a:ext cx="8229600" cy="2880320"/>
          </a:xfrm>
        </p:spPr>
        <p:txBody>
          <a:bodyPr/>
          <a:lstStyle/>
          <a:p>
            <a:pPr marL="0" indent="0">
              <a:buNone/>
            </a:pPr>
            <a:endParaRPr kumimoji="1" lang="en-US" altLang="ja-JP" dirty="0" smtClean="0">
              <a:solidFill>
                <a:srgbClr val="0070C0"/>
              </a:solidFill>
            </a:endParaRPr>
          </a:p>
          <a:p>
            <a:pPr marL="0" indent="0">
              <a:buNone/>
            </a:pPr>
            <a:r>
              <a:rPr kumimoji="1" lang="ja-JP" altLang="en-US" dirty="0" smtClean="0">
                <a:solidFill>
                  <a:srgbClr val="0070C0"/>
                </a:solidFill>
              </a:rPr>
              <a:t>　　１）　月間降下物環境放射能測定結果</a:t>
            </a:r>
            <a:endParaRPr kumimoji="1" lang="en-US" altLang="ja-JP" dirty="0" smtClean="0">
              <a:solidFill>
                <a:srgbClr val="0070C0"/>
              </a:solidFill>
            </a:endParaRPr>
          </a:p>
          <a:p>
            <a:pPr marL="0" indent="0">
              <a:buNone/>
            </a:pPr>
            <a:endParaRPr kumimoji="1" lang="en-US" altLang="ja-JP" dirty="0" smtClean="0">
              <a:solidFill>
                <a:srgbClr val="0070C0"/>
              </a:solidFill>
            </a:endParaRPr>
          </a:p>
          <a:p>
            <a:pPr marL="0" indent="0">
              <a:buNone/>
            </a:pPr>
            <a:r>
              <a:rPr lang="ja-JP" altLang="en-US" dirty="0" smtClean="0">
                <a:solidFill>
                  <a:srgbClr val="0070C0"/>
                </a:solidFill>
              </a:rPr>
              <a:t>　　２）　大気中浮遊じん環境放射能測定結果</a:t>
            </a:r>
            <a:endParaRPr lang="en-US" altLang="ja-JP" dirty="0" smtClean="0">
              <a:solidFill>
                <a:srgbClr val="0070C0"/>
              </a:solidFill>
            </a:endParaRPr>
          </a:p>
          <a:p>
            <a:pPr marL="0" indent="0">
              <a:buNone/>
            </a:pPr>
            <a:endParaRPr lang="en-US" altLang="ja-JP" dirty="0" smtClean="0">
              <a:solidFill>
                <a:srgbClr val="0070C0"/>
              </a:solidFill>
            </a:endParaRPr>
          </a:p>
          <a:p>
            <a:pPr marL="0" indent="0">
              <a:buNone/>
            </a:pPr>
            <a:endParaRPr kumimoji="1" lang="en-US" altLang="ja-JP" dirty="0" smtClean="0">
              <a:solidFill>
                <a:srgbClr val="0070C0"/>
              </a:solidFill>
            </a:endParaRPr>
          </a:p>
          <a:p>
            <a:pPr marL="0" indent="0">
              <a:buNone/>
            </a:pPr>
            <a:endParaRPr kumimoji="1" lang="ja-JP" altLang="en-US" dirty="0"/>
          </a:p>
        </p:txBody>
      </p:sp>
    </p:spTree>
    <p:extLst>
      <p:ext uri="{BB962C8B-B14F-4D97-AF65-F5344CB8AC3E}">
        <p14:creationId xmlns="" xmlns:p14="http://schemas.microsoft.com/office/powerpoint/2010/main" val="10000178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7504" y="188640"/>
            <a:ext cx="8856984" cy="6458246"/>
          </a:xfrm>
        </p:spPr>
      </p:pic>
    </p:spTree>
    <p:extLst>
      <p:ext uri="{BB962C8B-B14F-4D97-AF65-F5344CB8AC3E}">
        <p14:creationId xmlns="" xmlns:p14="http://schemas.microsoft.com/office/powerpoint/2010/main" val="2056217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3600" dirty="0" smtClean="0">
                <a:solidFill>
                  <a:srgbClr val="0070C0"/>
                </a:solidFill>
              </a:rPr>
              <a:t>５月・８月の双葉町郡山に注目</a:t>
            </a:r>
            <a:r>
              <a:rPr kumimoji="1" lang="en-US" altLang="ja-JP" sz="3600" dirty="0" smtClean="0">
                <a:solidFill>
                  <a:srgbClr val="0070C0"/>
                </a:solidFill>
              </a:rPr>
              <a:t/>
            </a:r>
            <a:br>
              <a:rPr kumimoji="1" lang="en-US" altLang="ja-JP" sz="3600" dirty="0" smtClean="0">
                <a:solidFill>
                  <a:srgbClr val="0070C0"/>
                </a:solidFill>
              </a:rPr>
            </a:br>
            <a:r>
              <a:rPr lang="ja-JP" altLang="en-US" sz="3600" dirty="0" smtClean="0">
                <a:solidFill>
                  <a:srgbClr val="0070C0"/>
                </a:solidFill>
              </a:rPr>
              <a:t>富岡、大熊、双葉は常時放射能が降っている</a:t>
            </a:r>
            <a:endParaRPr kumimoji="1" lang="ja-JP" altLang="en-US" sz="3600" dirty="0">
              <a:solidFill>
                <a:srgbClr val="0070C0"/>
              </a:solidFill>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69133" y="1600200"/>
            <a:ext cx="7005734" cy="4525963"/>
          </a:xfrm>
        </p:spPr>
      </p:pic>
    </p:spTree>
    <p:extLst>
      <p:ext uri="{BB962C8B-B14F-4D97-AF65-F5344CB8AC3E}">
        <p14:creationId xmlns="" xmlns:p14="http://schemas.microsoft.com/office/powerpoint/2010/main" val="6801453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sz="3600" dirty="0" smtClean="0">
                <a:solidFill>
                  <a:srgbClr val="0070C0"/>
                </a:solidFill>
              </a:rPr>
              <a:t>５月・８月に注目</a:t>
            </a:r>
            <a:r>
              <a:rPr kumimoji="1" lang="en-US" altLang="ja-JP" sz="3600" dirty="0" smtClean="0">
                <a:solidFill>
                  <a:srgbClr val="0070C0"/>
                </a:solidFill>
              </a:rPr>
              <a:t/>
            </a:r>
            <a:br>
              <a:rPr kumimoji="1" lang="en-US" altLang="ja-JP" sz="3600" dirty="0" smtClean="0">
                <a:solidFill>
                  <a:srgbClr val="0070C0"/>
                </a:solidFill>
              </a:rPr>
            </a:br>
            <a:r>
              <a:rPr lang="ja-JP" altLang="en-US" sz="3600" dirty="0">
                <a:solidFill>
                  <a:srgbClr val="0070C0"/>
                </a:solidFill>
              </a:rPr>
              <a:t>事故</a:t>
            </a:r>
            <a:r>
              <a:rPr lang="ja-JP" altLang="en-US" sz="3600" dirty="0" smtClean="0">
                <a:solidFill>
                  <a:srgbClr val="0070C0"/>
                </a:solidFill>
              </a:rPr>
              <a:t>当時の高濃度汚染地区は降下物多い</a:t>
            </a:r>
            <a:endParaRPr kumimoji="1" lang="ja-JP" altLang="en-US" sz="3600" dirty="0">
              <a:solidFill>
                <a:srgbClr val="0070C0"/>
              </a:solidFill>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898755" y="1600200"/>
            <a:ext cx="7346490" cy="4525963"/>
          </a:xfrm>
        </p:spPr>
      </p:pic>
    </p:spTree>
    <p:extLst>
      <p:ext uri="{BB962C8B-B14F-4D97-AF65-F5344CB8AC3E}">
        <p14:creationId xmlns="" xmlns:p14="http://schemas.microsoft.com/office/powerpoint/2010/main" val="3164663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94122"/>
          </a:xfrm>
        </p:spPr>
        <p:txBody>
          <a:bodyPr>
            <a:normAutofit fontScale="90000"/>
          </a:bodyPr>
          <a:lstStyle/>
          <a:p>
            <a:r>
              <a:rPr kumimoji="1" lang="ja-JP" altLang="en-US" sz="3600" dirty="0" smtClean="0">
                <a:solidFill>
                  <a:srgbClr val="0070C0"/>
                </a:solidFill>
              </a:rPr>
              <a:t>大気中浮遊じん</a:t>
            </a:r>
            <a:r>
              <a:rPr kumimoji="1" lang="ja-JP" altLang="en-US" dirty="0" smtClean="0">
                <a:solidFill>
                  <a:srgbClr val="0070C0"/>
                </a:solidFill>
              </a:rPr>
              <a:t>　</a:t>
            </a:r>
            <a:r>
              <a:rPr kumimoji="1" lang="ja-JP" altLang="en-US" sz="3200" dirty="0" smtClean="0">
                <a:solidFill>
                  <a:srgbClr val="0070C0"/>
                </a:solidFill>
              </a:rPr>
              <a:t>５月・８月に注目</a:t>
            </a:r>
            <a:r>
              <a:rPr kumimoji="1" lang="en-US" altLang="ja-JP" sz="3200" dirty="0" smtClean="0">
                <a:solidFill>
                  <a:srgbClr val="0070C0"/>
                </a:solidFill>
              </a:rPr>
              <a:t/>
            </a:r>
            <a:br>
              <a:rPr kumimoji="1" lang="en-US" altLang="ja-JP" sz="3200" dirty="0" smtClean="0">
                <a:solidFill>
                  <a:srgbClr val="0070C0"/>
                </a:solidFill>
              </a:rPr>
            </a:br>
            <a:r>
              <a:rPr lang="ja-JP" altLang="en-US" sz="2000" dirty="0" smtClean="0">
                <a:solidFill>
                  <a:srgbClr val="0070C0"/>
                </a:solidFill>
              </a:rPr>
              <a:t>採取期間の違いに注意</a:t>
            </a:r>
            <a:endParaRPr kumimoji="1" lang="ja-JP" altLang="en-US" sz="2000" dirty="0">
              <a:solidFill>
                <a:srgbClr val="0070C0"/>
              </a:solidFill>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7504" y="1196752"/>
            <a:ext cx="9036496" cy="5661248"/>
          </a:xfrm>
        </p:spPr>
      </p:pic>
    </p:spTree>
    <p:extLst>
      <p:ext uri="{BB962C8B-B14F-4D97-AF65-F5344CB8AC3E}">
        <p14:creationId xmlns="" xmlns:p14="http://schemas.microsoft.com/office/powerpoint/2010/main" val="2353391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solidFill>
                  <a:srgbClr val="0070C0"/>
                </a:solidFill>
              </a:rPr>
              <a:t>中通り、会津には飛んでいない</a:t>
            </a:r>
            <a:r>
              <a:rPr kumimoji="1" lang="en-US" altLang="ja-JP" sz="3600" dirty="0" smtClean="0">
                <a:solidFill>
                  <a:srgbClr val="0070C0"/>
                </a:solidFill>
              </a:rPr>
              <a:t>?</a:t>
            </a:r>
            <a:br>
              <a:rPr kumimoji="1" lang="en-US" altLang="ja-JP" sz="3600" dirty="0" smtClean="0">
                <a:solidFill>
                  <a:srgbClr val="0070C0"/>
                </a:solidFill>
              </a:rPr>
            </a:br>
            <a:r>
              <a:rPr lang="ja-JP" altLang="en-US" sz="2000" dirty="0" smtClean="0">
                <a:solidFill>
                  <a:srgbClr val="0070C0"/>
                </a:solidFill>
              </a:rPr>
              <a:t>採取</a:t>
            </a:r>
            <a:r>
              <a:rPr kumimoji="1" lang="ja-JP" altLang="en-US" sz="2000" dirty="0" smtClean="0">
                <a:solidFill>
                  <a:srgbClr val="0070C0"/>
                </a:solidFill>
              </a:rPr>
              <a:t>期間に注意　１日のみの測定</a:t>
            </a:r>
            <a:endParaRPr kumimoji="1" lang="ja-JP" altLang="en-US" sz="2000" dirty="0">
              <a:solidFill>
                <a:srgbClr val="0070C0"/>
              </a:solidFill>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51521" y="1600200"/>
            <a:ext cx="8892480" cy="5257800"/>
          </a:xfrm>
        </p:spPr>
      </p:pic>
    </p:spTree>
    <p:extLst>
      <p:ext uri="{BB962C8B-B14F-4D97-AF65-F5344CB8AC3E}">
        <p14:creationId xmlns="" xmlns:p14="http://schemas.microsoft.com/office/powerpoint/2010/main" val="30072488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4000" dirty="0" smtClean="0">
                <a:solidFill>
                  <a:srgbClr val="0070C0"/>
                </a:solidFill>
              </a:rPr>
              <a:t>３　基準超過米が出た太田川水系の汚染</a:t>
            </a:r>
            <a:endParaRPr kumimoji="1" lang="ja-JP" altLang="en-US" sz="2000" dirty="0">
              <a:solidFill>
                <a:srgbClr val="0070C0"/>
              </a:solidFill>
            </a:endParaRPr>
          </a:p>
        </p:txBody>
      </p:sp>
      <p:sp>
        <p:nvSpPr>
          <p:cNvPr id="3" name="コンテンツ プレースホルダー 2"/>
          <p:cNvSpPr>
            <a:spLocks noGrp="1"/>
          </p:cNvSpPr>
          <p:nvPr>
            <p:ph idx="1"/>
          </p:nvPr>
        </p:nvSpPr>
        <p:spPr>
          <a:xfrm>
            <a:off x="457200" y="2060848"/>
            <a:ext cx="8229600" cy="4065315"/>
          </a:xfrm>
        </p:spPr>
        <p:txBody>
          <a:bodyPr/>
          <a:lstStyle/>
          <a:p>
            <a:pPr marL="0" indent="0">
              <a:buNone/>
            </a:pPr>
            <a:r>
              <a:rPr kumimoji="1" lang="ja-JP" altLang="en-US" dirty="0" smtClean="0">
                <a:solidFill>
                  <a:srgbClr val="0070C0"/>
                </a:solidFill>
              </a:rPr>
              <a:t>　　　１</a:t>
            </a:r>
            <a:r>
              <a:rPr kumimoji="1" lang="en-US" altLang="ja-JP" dirty="0" smtClean="0">
                <a:solidFill>
                  <a:srgbClr val="0070C0"/>
                </a:solidFill>
              </a:rPr>
              <a:t>)</a:t>
            </a:r>
            <a:r>
              <a:rPr kumimoji="1" lang="ja-JP" altLang="en-US" dirty="0" smtClean="0">
                <a:solidFill>
                  <a:srgbClr val="0070C0"/>
                </a:solidFill>
              </a:rPr>
              <a:t>　作付け地区と汚染米の分布</a:t>
            </a:r>
            <a:endParaRPr kumimoji="1" lang="en-US" altLang="ja-JP" dirty="0" smtClean="0">
              <a:solidFill>
                <a:srgbClr val="0070C0"/>
              </a:solidFill>
            </a:endParaRPr>
          </a:p>
          <a:p>
            <a:pPr marL="0" indent="0">
              <a:buNone/>
            </a:pPr>
            <a:endParaRPr kumimoji="1" lang="en-US" altLang="ja-JP" dirty="0" smtClean="0">
              <a:solidFill>
                <a:srgbClr val="0070C0"/>
              </a:solidFill>
            </a:endParaRPr>
          </a:p>
          <a:p>
            <a:pPr marL="0" indent="0">
              <a:buNone/>
            </a:pPr>
            <a:r>
              <a:rPr lang="ja-JP" altLang="en-US" dirty="0" smtClean="0">
                <a:solidFill>
                  <a:srgbClr val="0070C0"/>
                </a:solidFill>
              </a:rPr>
              <a:t>　　　２</a:t>
            </a:r>
            <a:r>
              <a:rPr lang="en-US" altLang="ja-JP" dirty="0" smtClean="0">
                <a:solidFill>
                  <a:srgbClr val="0070C0"/>
                </a:solidFill>
              </a:rPr>
              <a:t>)</a:t>
            </a:r>
            <a:r>
              <a:rPr lang="ja-JP" altLang="en-US" dirty="0" smtClean="0">
                <a:solidFill>
                  <a:srgbClr val="0070C0"/>
                </a:solidFill>
              </a:rPr>
              <a:t>　太田川水系の汚染状況</a:t>
            </a:r>
            <a:endParaRPr lang="en-US" altLang="ja-JP" dirty="0" smtClean="0">
              <a:solidFill>
                <a:srgbClr val="0070C0"/>
              </a:solidFill>
            </a:endParaRPr>
          </a:p>
          <a:p>
            <a:pPr marL="0" indent="0">
              <a:buNone/>
            </a:pPr>
            <a:endParaRPr lang="en-US" altLang="ja-JP" dirty="0" smtClean="0">
              <a:solidFill>
                <a:srgbClr val="0070C0"/>
              </a:solidFill>
            </a:endParaRPr>
          </a:p>
          <a:p>
            <a:pPr marL="0" indent="0">
              <a:buNone/>
            </a:pPr>
            <a:r>
              <a:rPr lang="ja-JP" altLang="en-US" dirty="0" smtClean="0">
                <a:solidFill>
                  <a:srgbClr val="0070C0"/>
                </a:solidFill>
              </a:rPr>
              <a:t>　　　３</a:t>
            </a:r>
            <a:r>
              <a:rPr lang="en-US" altLang="ja-JP" dirty="0" smtClean="0">
                <a:solidFill>
                  <a:srgbClr val="0070C0"/>
                </a:solidFill>
              </a:rPr>
              <a:t>)</a:t>
            </a:r>
            <a:r>
              <a:rPr lang="ja-JP" altLang="en-US" dirty="0" smtClean="0">
                <a:solidFill>
                  <a:srgbClr val="0070C0"/>
                </a:solidFill>
              </a:rPr>
              <a:t>　農地の汚染状況</a:t>
            </a:r>
            <a:endParaRPr lang="en-US" altLang="ja-JP" dirty="0" smtClean="0">
              <a:solidFill>
                <a:srgbClr val="0070C0"/>
              </a:solidFill>
            </a:endParaRPr>
          </a:p>
          <a:p>
            <a:pPr marL="0" indent="0">
              <a:buNone/>
            </a:pPr>
            <a:endParaRPr kumimoji="1" lang="ja-JP" altLang="en-US" dirty="0"/>
          </a:p>
        </p:txBody>
      </p:sp>
    </p:spTree>
    <p:extLst>
      <p:ext uri="{BB962C8B-B14F-4D97-AF65-F5344CB8AC3E}">
        <p14:creationId xmlns="" xmlns:p14="http://schemas.microsoft.com/office/powerpoint/2010/main" val="31109035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706090"/>
          </a:xfrm>
        </p:spPr>
        <p:txBody>
          <a:bodyPr>
            <a:noAutofit/>
          </a:bodyPr>
          <a:lstStyle/>
          <a:p>
            <a:pPr algn="l"/>
            <a:r>
              <a:rPr lang="ja-JP" altLang="en-US" sz="3200" dirty="0" smtClean="0">
                <a:solidFill>
                  <a:srgbClr val="0070C0"/>
                </a:solidFill>
              </a:rPr>
              <a:t>福島</a:t>
            </a:r>
            <a:r>
              <a:rPr lang="ja-JP" altLang="en-US" sz="3200" dirty="0">
                <a:solidFill>
                  <a:srgbClr val="0070C0"/>
                </a:solidFill>
              </a:rPr>
              <a:t>第一</a:t>
            </a:r>
            <a:r>
              <a:rPr lang="ja-JP" altLang="en-US" sz="3200" dirty="0" smtClean="0">
                <a:solidFill>
                  <a:srgbClr val="0070C0"/>
                </a:solidFill>
              </a:rPr>
              <a:t>原発放射性</a:t>
            </a:r>
            <a:r>
              <a:rPr lang="ja-JP" altLang="en-US" sz="3200" dirty="0">
                <a:solidFill>
                  <a:srgbClr val="0070C0"/>
                </a:solidFill>
              </a:rPr>
              <a:t>がれき粉塵排出事故</a:t>
            </a:r>
            <a:endParaRPr kumimoji="1" lang="ja-JP" altLang="en-US" sz="3200" dirty="0">
              <a:solidFill>
                <a:srgbClr val="0070C0"/>
              </a:solidFill>
            </a:endParaRPr>
          </a:p>
        </p:txBody>
      </p:sp>
      <p:sp>
        <p:nvSpPr>
          <p:cNvPr id="3" name="コンテンツ プレースホルダー 2"/>
          <p:cNvSpPr>
            <a:spLocks noGrp="1"/>
          </p:cNvSpPr>
          <p:nvPr>
            <p:ph idx="1"/>
          </p:nvPr>
        </p:nvSpPr>
        <p:spPr>
          <a:xfrm>
            <a:off x="467544" y="1124744"/>
            <a:ext cx="8229600" cy="5733256"/>
          </a:xfrm>
        </p:spPr>
        <p:txBody>
          <a:bodyPr>
            <a:normAutofit fontScale="85000" lnSpcReduction="20000"/>
          </a:bodyPr>
          <a:lstStyle/>
          <a:p>
            <a:pPr marL="0" indent="0">
              <a:buNone/>
            </a:pPr>
            <a:r>
              <a:rPr lang="ja-JP" altLang="en-US" sz="2800" dirty="0" smtClean="0">
                <a:solidFill>
                  <a:srgbClr val="0070C0"/>
                </a:solidFill>
              </a:rPr>
              <a:t>　　　　　　</a:t>
            </a:r>
            <a:r>
              <a:rPr kumimoji="1" lang="ja-JP" altLang="en-US" sz="2800" dirty="0" smtClean="0">
                <a:solidFill>
                  <a:srgbClr val="0070C0"/>
                </a:solidFill>
                <a:latin typeface="ＭＳ ゴシック" pitchFamily="49" charset="-128"/>
                <a:ea typeface="ＭＳ ゴシック" pitchFamily="49" charset="-128"/>
              </a:rPr>
              <a:t>１　事故新聞報道</a:t>
            </a:r>
            <a:endParaRPr kumimoji="1" lang="en-US" altLang="ja-JP" sz="2800" dirty="0" smtClean="0">
              <a:solidFill>
                <a:srgbClr val="0070C0"/>
              </a:solidFill>
              <a:latin typeface="ＭＳ ゴシック" pitchFamily="49" charset="-128"/>
              <a:ea typeface="ＭＳ ゴシック" pitchFamily="49" charset="-128"/>
            </a:endParaRPr>
          </a:p>
          <a:p>
            <a:pPr marL="0" indent="0">
              <a:buNone/>
            </a:pPr>
            <a:r>
              <a:rPr lang="ja-JP" altLang="en-US" sz="2800" dirty="0" smtClean="0">
                <a:solidFill>
                  <a:srgbClr val="0070C0"/>
                </a:solidFill>
                <a:latin typeface="ＭＳ ゴシック" pitchFamily="49" charset="-128"/>
                <a:ea typeface="ＭＳ ゴシック" pitchFamily="49" charset="-128"/>
              </a:rPr>
              <a:t>　　　　２　モニタリングデータ</a:t>
            </a:r>
            <a:endParaRPr lang="en-US" altLang="ja-JP" sz="2800" dirty="0" smtClean="0">
              <a:solidFill>
                <a:srgbClr val="0070C0"/>
              </a:solidFill>
              <a:latin typeface="ＭＳ ゴシック" pitchFamily="49" charset="-128"/>
              <a:ea typeface="ＭＳ ゴシック" pitchFamily="49" charset="-128"/>
            </a:endParaRPr>
          </a:p>
          <a:p>
            <a:pPr marL="0" indent="0">
              <a:buNone/>
            </a:pPr>
            <a:r>
              <a:rPr lang="ja-JP" altLang="en-US" sz="2000" dirty="0" smtClean="0">
                <a:solidFill>
                  <a:srgbClr val="0070C0"/>
                </a:solidFill>
                <a:latin typeface="ＭＳ ゴシック" pitchFamily="49" charset="-128"/>
                <a:ea typeface="ＭＳ ゴシック" pitchFamily="49" charset="-128"/>
              </a:rPr>
              <a:t>                 </a:t>
            </a:r>
            <a:r>
              <a:rPr lang="en-US" altLang="ja-JP" sz="2000" dirty="0" smtClean="0">
                <a:solidFill>
                  <a:srgbClr val="0070C0"/>
                </a:solidFill>
                <a:latin typeface="ＭＳ ゴシック" pitchFamily="49" charset="-128"/>
                <a:ea typeface="ＭＳ ゴシック" pitchFamily="49" charset="-128"/>
              </a:rPr>
              <a:t>1)</a:t>
            </a:r>
            <a:r>
              <a:rPr lang="ja-JP" altLang="en-US" sz="2000" dirty="0" smtClean="0">
                <a:solidFill>
                  <a:srgbClr val="0070C0"/>
                </a:solidFill>
                <a:latin typeface="ＭＳ ゴシック" pitchFamily="49" charset="-128"/>
                <a:ea typeface="ＭＳ ゴシック" pitchFamily="49" charset="-128"/>
              </a:rPr>
              <a:t>降下物環境放射能測定結果</a:t>
            </a:r>
            <a:endParaRPr lang="en-US" altLang="ja-JP" sz="2000" dirty="0" smtClean="0">
              <a:solidFill>
                <a:srgbClr val="0070C0"/>
              </a:solidFill>
              <a:latin typeface="ＭＳ ゴシック" pitchFamily="49" charset="-128"/>
              <a:ea typeface="ＭＳ ゴシック" pitchFamily="49" charset="-128"/>
            </a:endParaRPr>
          </a:p>
          <a:p>
            <a:pPr marL="0" indent="0">
              <a:buNone/>
            </a:pPr>
            <a:r>
              <a:rPr lang="ja-JP" altLang="en-US" sz="2000" dirty="0" smtClean="0">
                <a:solidFill>
                  <a:srgbClr val="0070C0"/>
                </a:solidFill>
                <a:latin typeface="ＭＳ ゴシック" pitchFamily="49" charset="-128"/>
                <a:ea typeface="ＭＳ ゴシック" pitchFamily="49" charset="-128"/>
              </a:rPr>
              <a:t>                 </a:t>
            </a:r>
            <a:r>
              <a:rPr lang="en-US" altLang="ja-JP" sz="2000" dirty="0" smtClean="0">
                <a:solidFill>
                  <a:srgbClr val="0070C0"/>
                </a:solidFill>
                <a:latin typeface="ＭＳ ゴシック" pitchFamily="49" charset="-128"/>
                <a:ea typeface="ＭＳ ゴシック" pitchFamily="49" charset="-128"/>
              </a:rPr>
              <a:t>2)</a:t>
            </a:r>
            <a:r>
              <a:rPr lang="ja-JP" altLang="en-US" sz="2000" dirty="0" smtClean="0">
                <a:solidFill>
                  <a:srgbClr val="0070C0"/>
                </a:solidFill>
                <a:latin typeface="ＭＳ ゴシック" pitchFamily="49" charset="-128"/>
                <a:ea typeface="ＭＳ ゴシック" pitchFamily="49" charset="-128"/>
              </a:rPr>
              <a:t>大気浮遊じん環境放射能測定結果</a:t>
            </a:r>
            <a:endParaRPr lang="en-US" altLang="ja-JP" sz="2000" dirty="0" smtClean="0">
              <a:solidFill>
                <a:srgbClr val="0070C0"/>
              </a:solidFill>
              <a:latin typeface="ＭＳ ゴシック" pitchFamily="49" charset="-128"/>
              <a:ea typeface="ＭＳ ゴシック" pitchFamily="49" charset="-128"/>
            </a:endParaRPr>
          </a:p>
          <a:p>
            <a:pPr marL="0" indent="0">
              <a:buNone/>
            </a:pPr>
            <a:endParaRPr lang="en-US" altLang="ja-JP" sz="2000" dirty="0" smtClean="0">
              <a:solidFill>
                <a:srgbClr val="0070C0"/>
              </a:solidFill>
              <a:latin typeface="ＭＳ ゴシック" pitchFamily="49" charset="-128"/>
              <a:ea typeface="ＭＳ ゴシック" pitchFamily="49" charset="-128"/>
            </a:endParaRPr>
          </a:p>
          <a:p>
            <a:pPr marL="0" indent="0">
              <a:buNone/>
            </a:pPr>
            <a:r>
              <a:rPr lang="ja-JP" altLang="en-US" sz="2000" dirty="0">
                <a:solidFill>
                  <a:srgbClr val="0070C0"/>
                </a:solidFill>
                <a:latin typeface="ＭＳ ゴシック" pitchFamily="49" charset="-128"/>
                <a:ea typeface="ＭＳ ゴシック" pitchFamily="49" charset="-128"/>
              </a:rPr>
              <a:t>　</a:t>
            </a:r>
            <a:r>
              <a:rPr lang="ja-JP" altLang="en-US" sz="2000" dirty="0" smtClean="0">
                <a:solidFill>
                  <a:srgbClr val="0070C0"/>
                </a:solidFill>
                <a:latin typeface="ＭＳ ゴシック" pitchFamily="49" charset="-128"/>
                <a:ea typeface="ＭＳ ゴシック" pitchFamily="49" charset="-128"/>
              </a:rPr>
              <a:t>　　　　　</a:t>
            </a:r>
            <a:r>
              <a:rPr lang="ja-JP" altLang="en-US" sz="2800" dirty="0" smtClean="0">
                <a:solidFill>
                  <a:srgbClr val="0070C0"/>
                </a:solidFill>
                <a:latin typeface="ＭＳ ゴシック" pitchFamily="49" charset="-128"/>
                <a:ea typeface="ＭＳ ゴシック" pitchFamily="49" charset="-128"/>
              </a:rPr>
              <a:t>３</a:t>
            </a:r>
            <a:r>
              <a:rPr lang="ja-JP" altLang="en-US" sz="2400" dirty="0" smtClean="0">
                <a:solidFill>
                  <a:srgbClr val="0070C0"/>
                </a:solidFill>
                <a:latin typeface="ＭＳ ゴシック" pitchFamily="49" charset="-128"/>
                <a:ea typeface="ＭＳ ゴシック" pitchFamily="49" charset="-128"/>
              </a:rPr>
              <a:t>　</a:t>
            </a:r>
            <a:r>
              <a:rPr lang="ja-JP" altLang="en-US" sz="2600" dirty="0" smtClean="0">
                <a:solidFill>
                  <a:srgbClr val="0070C0"/>
                </a:solidFill>
                <a:latin typeface="ＭＳ ゴシック" pitchFamily="49" charset="-128"/>
                <a:ea typeface="ＭＳ ゴシック" pitchFamily="49" charset="-128"/>
              </a:rPr>
              <a:t>基準超過米が出た太田川水系の汚染</a:t>
            </a:r>
            <a:endParaRPr lang="en-US" altLang="ja-JP" sz="2600" dirty="0" smtClean="0">
              <a:solidFill>
                <a:srgbClr val="0070C0"/>
              </a:solidFill>
              <a:latin typeface="ＭＳ ゴシック" pitchFamily="49" charset="-128"/>
              <a:ea typeface="ＭＳ ゴシック" pitchFamily="49" charset="-128"/>
            </a:endParaRPr>
          </a:p>
          <a:p>
            <a:pPr marL="0" indent="0">
              <a:buNone/>
            </a:pPr>
            <a:r>
              <a:rPr lang="ja-JP" altLang="en-US" sz="2000" dirty="0">
                <a:solidFill>
                  <a:srgbClr val="0070C0"/>
                </a:solidFill>
                <a:latin typeface="ＭＳ ゴシック" pitchFamily="49" charset="-128"/>
                <a:ea typeface="ＭＳ ゴシック" pitchFamily="49" charset="-128"/>
              </a:rPr>
              <a:t>　</a:t>
            </a:r>
            <a:r>
              <a:rPr lang="ja-JP" altLang="en-US" sz="2000" dirty="0" smtClean="0">
                <a:solidFill>
                  <a:srgbClr val="0070C0"/>
                </a:solidFill>
                <a:latin typeface="ＭＳ ゴシック" pitchFamily="49" charset="-128"/>
                <a:ea typeface="ＭＳ ゴシック" pitchFamily="49" charset="-128"/>
              </a:rPr>
              <a:t>　　　　　　　</a:t>
            </a:r>
            <a:r>
              <a:rPr lang="ja-JP" altLang="en-US" sz="1900" dirty="0" smtClean="0">
                <a:solidFill>
                  <a:srgbClr val="0070C0"/>
                </a:solidFill>
                <a:latin typeface="ＭＳ ゴシック" pitchFamily="49" charset="-128"/>
                <a:ea typeface="ＭＳ ゴシック" pitchFamily="49" charset="-128"/>
              </a:rPr>
              <a:t>１</a:t>
            </a:r>
            <a:r>
              <a:rPr lang="en-US" altLang="ja-JP" sz="1900" dirty="0" smtClean="0">
                <a:solidFill>
                  <a:srgbClr val="0070C0"/>
                </a:solidFill>
                <a:latin typeface="ＭＳ ゴシック" pitchFamily="49" charset="-128"/>
                <a:ea typeface="ＭＳ ゴシック" pitchFamily="49" charset="-128"/>
              </a:rPr>
              <a:t>)</a:t>
            </a:r>
            <a:r>
              <a:rPr lang="ja-JP" altLang="en-US" sz="1900" dirty="0" smtClean="0">
                <a:solidFill>
                  <a:srgbClr val="0070C0"/>
                </a:solidFill>
                <a:latin typeface="ＭＳ ゴシック" pitchFamily="49" charset="-128"/>
                <a:ea typeface="ＭＳ ゴシック" pitchFamily="49" charset="-128"/>
              </a:rPr>
              <a:t>　作付け地区と汚染米の分布</a:t>
            </a:r>
            <a:endParaRPr lang="en-US" altLang="ja-JP" sz="1900" dirty="0" smtClean="0">
              <a:solidFill>
                <a:srgbClr val="0070C0"/>
              </a:solidFill>
              <a:latin typeface="ＭＳ ゴシック" pitchFamily="49" charset="-128"/>
              <a:ea typeface="ＭＳ ゴシック" pitchFamily="49" charset="-128"/>
            </a:endParaRPr>
          </a:p>
          <a:p>
            <a:pPr marL="0" indent="0">
              <a:buNone/>
            </a:pPr>
            <a:r>
              <a:rPr lang="ja-JP" altLang="en-US" sz="1900" dirty="0" smtClean="0">
                <a:solidFill>
                  <a:srgbClr val="0070C0"/>
                </a:solidFill>
                <a:latin typeface="ＭＳ ゴシック" pitchFamily="49" charset="-128"/>
                <a:ea typeface="ＭＳ ゴシック" pitchFamily="49" charset="-128"/>
              </a:rPr>
              <a:t>　　          　 ２</a:t>
            </a:r>
            <a:r>
              <a:rPr lang="en-US" altLang="ja-JP" sz="1900" dirty="0" smtClean="0">
                <a:solidFill>
                  <a:srgbClr val="0070C0"/>
                </a:solidFill>
                <a:latin typeface="ＭＳ ゴシック" pitchFamily="49" charset="-128"/>
                <a:ea typeface="ＭＳ ゴシック" pitchFamily="49" charset="-128"/>
              </a:rPr>
              <a:t>)</a:t>
            </a:r>
            <a:r>
              <a:rPr lang="ja-JP" altLang="en-US" sz="1900" dirty="0" smtClean="0">
                <a:solidFill>
                  <a:srgbClr val="0070C0"/>
                </a:solidFill>
                <a:latin typeface="ＭＳ ゴシック" pitchFamily="49" charset="-128"/>
                <a:ea typeface="ＭＳ ゴシック" pitchFamily="49" charset="-128"/>
              </a:rPr>
              <a:t>　太田川水系の汚染状況</a:t>
            </a:r>
            <a:endParaRPr lang="en-US" altLang="ja-JP" sz="1900" dirty="0" smtClean="0">
              <a:solidFill>
                <a:srgbClr val="0070C0"/>
              </a:solidFill>
              <a:latin typeface="ＭＳ ゴシック" pitchFamily="49" charset="-128"/>
              <a:ea typeface="ＭＳ ゴシック" pitchFamily="49" charset="-128"/>
            </a:endParaRPr>
          </a:p>
          <a:p>
            <a:pPr marL="0" indent="0">
              <a:buNone/>
            </a:pPr>
            <a:r>
              <a:rPr lang="en-US" altLang="ja-JP" sz="1900" dirty="0" smtClean="0">
                <a:solidFill>
                  <a:srgbClr val="0070C0"/>
                </a:solidFill>
                <a:latin typeface="ＭＳ ゴシック" pitchFamily="49" charset="-128"/>
                <a:ea typeface="ＭＳ ゴシック" pitchFamily="49" charset="-128"/>
              </a:rPr>
              <a:t>             </a:t>
            </a:r>
            <a:r>
              <a:rPr lang="ja-JP" altLang="en-US" sz="1900" dirty="0" smtClean="0">
                <a:solidFill>
                  <a:srgbClr val="0070C0"/>
                </a:solidFill>
                <a:latin typeface="ＭＳ ゴシック" pitchFamily="49" charset="-128"/>
                <a:ea typeface="ＭＳ ゴシック" pitchFamily="49" charset="-128"/>
              </a:rPr>
              <a:t>　</a:t>
            </a:r>
            <a:r>
              <a:rPr lang="en-US" altLang="ja-JP" sz="1900" dirty="0" smtClean="0">
                <a:solidFill>
                  <a:srgbClr val="0070C0"/>
                </a:solidFill>
                <a:latin typeface="ＭＳ ゴシック" pitchFamily="49" charset="-128"/>
                <a:ea typeface="ＭＳ ゴシック" pitchFamily="49" charset="-128"/>
              </a:rPr>
              <a:t>  </a:t>
            </a:r>
            <a:r>
              <a:rPr lang="ja-JP" altLang="en-US" sz="1900" dirty="0" smtClean="0">
                <a:solidFill>
                  <a:srgbClr val="0070C0"/>
                </a:solidFill>
                <a:latin typeface="ＭＳ ゴシック" pitchFamily="49" charset="-128"/>
                <a:ea typeface="ＭＳ ゴシック" pitchFamily="49" charset="-128"/>
              </a:rPr>
              <a:t>３</a:t>
            </a:r>
            <a:r>
              <a:rPr lang="en-US" altLang="ja-JP" sz="1900" dirty="0" smtClean="0">
                <a:solidFill>
                  <a:srgbClr val="0070C0"/>
                </a:solidFill>
                <a:latin typeface="ＭＳ ゴシック" pitchFamily="49" charset="-128"/>
                <a:ea typeface="ＭＳ ゴシック" pitchFamily="49" charset="-128"/>
              </a:rPr>
              <a:t>)</a:t>
            </a:r>
            <a:r>
              <a:rPr lang="ja-JP" altLang="en-US" sz="1900" dirty="0" smtClean="0">
                <a:solidFill>
                  <a:srgbClr val="0070C0"/>
                </a:solidFill>
                <a:latin typeface="ＭＳ ゴシック" pitchFamily="49" charset="-128"/>
                <a:ea typeface="ＭＳ ゴシック" pitchFamily="49" charset="-128"/>
              </a:rPr>
              <a:t>　農地の汚染状況</a:t>
            </a:r>
            <a:endParaRPr lang="en-US" altLang="ja-JP" sz="1900" dirty="0" smtClean="0">
              <a:solidFill>
                <a:srgbClr val="0070C0"/>
              </a:solidFill>
              <a:latin typeface="ＭＳ ゴシック" pitchFamily="49" charset="-128"/>
              <a:ea typeface="ＭＳ ゴシック" pitchFamily="49" charset="-128"/>
            </a:endParaRPr>
          </a:p>
          <a:p>
            <a:pPr marL="0" indent="0">
              <a:buNone/>
            </a:pPr>
            <a:r>
              <a:rPr lang="en-US" altLang="ja-JP" sz="1900" dirty="0" smtClean="0">
                <a:solidFill>
                  <a:srgbClr val="0070C0"/>
                </a:solidFill>
                <a:latin typeface="ＭＳ ゴシック" pitchFamily="49" charset="-128"/>
                <a:ea typeface="ＭＳ ゴシック" pitchFamily="49" charset="-128"/>
              </a:rPr>
              <a:t>                                      </a:t>
            </a:r>
          </a:p>
          <a:p>
            <a:pPr marL="0" indent="0">
              <a:buNone/>
            </a:pPr>
            <a:r>
              <a:rPr lang="ja-JP" altLang="en-US" sz="2800" dirty="0" smtClean="0">
                <a:solidFill>
                  <a:srgbClr val="0070C0"/>
                </a:solidFill>
                <a:latin typeface="ＭＳ ゴシック" pitchFamily="49" charset="-128"/>
                <a:ea typeface="ＭＳ ゴシック" pitchFamily="49" charset="-128"/>
              </a:rPr>
              <a:t>　　　　</a:t>
            </a:r>
            <a:r>
              <a:rPr lang="ja-JP" altLang="en-US" sz="3000" dirty="0" smtClean="0">
                <a:solidFill>
                  <a:srgbClr val="0070C0"/>
                </a:solidFill>
                <a:latin typeface="ＭＳ ゴシック" pitchFamily="49" charset="-128"/>
                <a:ea typeface="ＭＳ ゴシック" pitchFamily="49" charset="-128"/>
              </a:rPr>
              <a:t>４</a:t>
            </a:r>
            <a:r>
              <a:rPr kumimoji="1" lang="ja-JP" altLang="en-US" sz="2800" dirty="0" smtClean="0">
                <a:solidFill>
                  <a:srgbClr val="0070C0"/>
                </a:solidFill>
                <a:latin typeface="ＭＳ ゴシック" pitchFamily="49" charset="-128"/>
                <a:ea typeface="ＭＳ ゴシック" pitchFamily="49" charset="-128"/>
              </a:rPr>
              <a:t>　</a:t>
            </a:r>
            <a:r>
              <a:rPr kumimoji="1" lang="ja-JP" altLang="en-US" sz="2600" dirty="0" smtClean="0">
                <a:solidFill>
                  <a:srgbClr val="0070C0"/>
                </a:solidFill>
                <a:latin typeface="ＭＳ ゴシック" pitchFamily="49" charset="-128"/>
                <a:ea typeface="ＭＳ ゴシック" pitchFamily="49" charset="-128"/>
              </a:rPr>
              <a:t>稲とセシウム吸収</a:t>
            </a:r>
            <a:r>
              <a:rPr lang="ja-JP" altLang="en-US" sz="2600" dirty="0" smtClean="0">
                <a:solidFill>
                  <a:srgbClr val="0070C0"/>
                </a:solidFill>
                <a:latin typeface="ＭＳ ゴシック" pitchFamily="49" charset="-128"/>
                <a:ea typeface="ＭＳ ゴシック" pitchFamily="49" charset="-128"/>
              </a:rPr>
              <a:t>のメカニズム</a:t>
            </a:r>
            <a:endParaRPr kumimoji="1" lang="en-US" altLang="ja-JP" sz="2600" dirty="0" smtClean="0">
              <a:solidFill>
                <a:srgbClr val="0070C0"/>
              </a:solidFill>
              <a:latin typeface="ＭＳ ゴシック" pitchFamily="49" charset="-128"/>
              <a:ea typeface="ＭＳ ゴシック" pitchFamily="49" charset="-128"/>
            </a:endParaRPr>
          </a:p>
          <a:p>
            <a:pPr marL="0" indent="0">
              <a:buNone/>
            </a:pPr>
            <a:r>
              <a:rPr lang="ja-JP" altLang="en-US" dirty="0" smtClean="0">
                <a:solidFill>
                  <a:srgbClr val="0070C0"/>
                </a:solidFill>
                <a:latin typeface="ＭＳ ゴシック" pitchFamily="49" charset="-128"/>
                <a:ea typeface="ＭＳ ゴシック" pitchFamily="49" charset="-128"/>
              </a:rPr>
              <a:t>　　　　　</a:t>
            </a:r>
            <a:r>
              <a:rPr lang="ja-JP" altLang="en-US" sz="2000" dirty="0" smtClean="0">
                <a:solidFill>
                  <a:srgbClr val="0070C0"/>
                </a:solidFill>
                <a:latin typeface="ＭＳ ゴシック" pitchFamily="49" charset="-128"/>
                <a:ea typeface="ＭＳ ゴシック" pitchFamily="49" charset="-128"/>
              </a:rPr>
              <a:t>１）　カリによる吸収抑制効果</a:t>
            </a:r>
            <a:endParaRPr lang="en-US" altLang="ja-JP" sz="2000" dirty="0" smtClean="0">
              <a:solidFill>
                <a:srgbClr val="0070C0"/>
              </a:solidFill>
              <a:latin typeface="ＭＳ ゴシック" pitchFamily="49" charset="-128"/>
              <a:ea typeface="ＭＳ ゴシック" pitchFamily="49" charset="-128"/>
            </a:endParaRPr>
          </a:p>
          <a:p>
            <a:pPr marL="0" indent="0">
              <a:buNone/>
            </a:pPr>
            <a:r>
              <a:rPr lang="ja-JP" altLang="en-US" sz="2000" dirty="0" smtClean="0">
                <a:solidFill>
                  <a:srgbClr val="0070C0"/>
                </a:solidFill>
                <a:latin typeface="ＭＳ ゴシック" pitchFamily="49" charset="-128"/>
                <a:ea typeface="ＭＳ ゴシック" pitchFamily="49" charset="-128"/>
              </a:rPr>
              <a:t>　　　　　　　　２）　稲わらと土壌交換性カリ</a:t>
            </a:r>
            <a:endParaRPr lang="en-US" altLang="ja-JP" sz="2000" dirty="0" smtClean="0">
              <a:solidFill>
                <a:srgbClr val="0070C0"/>
              </a:solidFill>
              <a:latin typeface="ＭＳ ゴシック" pitchFamily="49" charset="-128"/>
              <a:ea typeface="ＭＳ ゴシック" pitchFamily="49" charset="-128"/>
            </a:endParaRPr>
          </a:p>
          <a:p>
            <a:pPr marL="0" indent="0">
              <a:buNone/>
            </a:pPr>
            <a:r>
              <a:rPr lang="ja-JP" altLang="en-US" sz="2000" dirty="0" smtClean="0">
                <a:solidFill>
                  <a:srgbClr val="0070C0"/>
                </a:solidFill>
                <a:latin typeface="ＭＳ ゴシック" pitchFamily="49" charset="-128"/>
                <a:ea typeface="ＭＳ ゴシック" pitchFamily="49" charset="-128"/>
              </a:rPr>
              <a:t>　　　　　　　　３）　セシウムの溶存態、懸濁態の違い</a:t>
            </a:r>
            <a:endParaRPr lang="en-US" altLang="ja-JP" sz="2000" dirty="0" smtClean="0">
              <a:solidFill>
                <a:srgbClr val="0070C0"/>
              </a:solidFill>
              <a:latin typeface="ＭＳ ゴシック" pitchFamily="49" charset="-128"/>
              <a:ea typeface="ＭＳ ゴシック" pitchFamily="49" charset="-128"/>
            </a:endParaRPr>
          </a:p>
          <a:p>
            <a:pPr marL="0" indent="0">
              <a:buNone/>
            </a:pPr>
            <a:r>
              <a:rPr lang="ja-JP" altLang="en-US" sz="2000" dirty="0" smtClean="0">
                <a:solidFill>
                  <a:srgbClr val="0070C0"/>
                </a:solidFill>
                <a:latin typeface="ＭＳ ゴシック" pitchFamily="49" charset="-128"/>
                <a:ea typeface="ＭＳ ゴシック" pitchFamily="49" charset="-128"/>
              </a:rPr>
              <a:t>　　　　　　　　４）　田面水のセシウム濃度と玄米の濃度</a:t>
            </a:r>
            <a:endParaRPr lang="en-US" altLang="ja-JP" sz="2000" dirty="0" smtClean="0">
              <a:solidFill>
                <a:srgbClr val="0070C0"/>
              </a:solidFill>
              <a:latin typeface="ＭＳ ゴシック" pitchFamily="49" charset="-128"/>
              <a:ea typeface="ＭＳ ゴシック" pitchFamily="49" charset="-128"/>
            </a:endParaRPr>
          </a:p>
          <a:p>
            <a:pPr marL="0" indent="0">
              <a:buNone/>
            </a:pPr>
            <a:endParaRPr lang="en-US" altLang="ja-JP" sz="2000" dirty="0" smtClean="0">
              <a:solidFill>
                <a:srgbClr val="0070C0"/>
              </a:solidFill>
              <a:latin typeface="ＭＳ ゴシック" pitchFamily="49" charset="-128"/>
              <a:ea typeface="ＭＳ ゴシック" pitchFamily="49" charset="-128"/>
            </a:endParaRPr>
          </a:p>
          <a:p>
            <a:pPr marL="0" indent="0">
              <a:buNone/>
            </a:pPr>
            <a:r>
              <a:rPr lang="ja-JP" altLang="en-US" sz="2800" dirty="0" smtClean="0">
                <a:solidFill>
                  <a:srgbClr val="0070C0"/>
                </a:solidFill>
                <a:latin typeface="ＭＳ ゴシック" pitchFamily="49" charset="-128"/>
                <a:ea typeface="ＭＳ ゴシック" pitchFamily="49" charset="-128"/>
              </a:rPr>
              <a:t>　　　　５　２５年産の玄米汚染結果</a:t>
            </a:r>
            <a:endParaRPr lang="en-US" altLang="ja-JP" sz="2800" dirty="0" smtClean="0">
              <a:solidFill>
                <a:srgbClr val="0070C0"/>
              </a:solidFill>
              <a:latin typeface="ＭＳ ゴシック" pitchFamily="49" charset="-128"/>
              <a:ea typeface="ＭＳ ゴシック" pitchFamily="49" charset="-128"/>
            </a:endParaRPr>
          </a:p>
          <a:p>
            <a:pPr marL="0" indent="0">
              <a:buNone/>
            </a:pPr>
            <a:r>
              <a:rPr lang="ja-JP" altLang="en-US" sz="2800" dirty="0" smtClean="0">
                <a:solidFill>
                  <a:srgbClr val="0070C0"/>
                </a:solidFill>
                <a:latin typeface="ＭＳ ゴシック" pitchFamily="49" charset="-128"/>
                <a:ea typeface="ＭＳ ゴシック" pitchFamily="49" charset="-128"/>
              </a:rPr>
              <a:t>　　　　６　飛散した放射能の核種</a:t>
            </a:r>
            <a:endParaRPr lang="en-US" altLang="ja-JP" sz="2800" dirty="0" smtClean="0">
              <a:solidFill>
                <a:srgbClr val="0070C0"/>
              </a:solidFill>
              <a:latin typeface="ＭＳ ゴシック" pitchFamily="49" charset="-128"/>
              <a:ea typeface="ＭＳ ゴシック" pitchFamily="49" charset="-128"/>
            </a:endParaRPr>
          </a:p>
          <a:p>
            <a:pPr marL="0" indent="0">
              <a:buNone/>
            </a:pPr>
            <a:endParaRPr lang="en-US" altLang="ja-JP" sz="2800" dirty="0" smtClean="0">
              <a:solidFill>
                <a:srgbClr val="0070C0"/>
              </a:solidFill>
            </a:endParaRPr>
          </a:p>
          <a:p>
            <a:pPr marL="0" indent="0">
              <a:buNone/>
            </a:pPr>
            <a:endParaRPr kumimoji="1" lang="en-US" altLang="ja-JP" dirty="0" smtClean="0"/>
          </a:p>
          <a:p>
            <a:endParaRPr kumimoji="1" lang="ja-JP" altLang="en-US" dirty="0"/>
          </a:p>
        </p:txBody>
      </p:sp>
    </p:spTree>
    <p:extLst>
      <p:ext uri="{BB962C8B-B14F-4D97-AF65-F5344CB8AC3E}">
        <p14:creationId xmlns="" xmlns:p14="http://schemas.microsoft.com/office/powerpoint/2010/main" val="38394890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作付け制限地域と太田地区</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89816" y="1600200"/>
            <a:ext cx="7764367" cy="4525963"/>
          </a:xfrm>
        </p:spPr>
      </p:pic>
    </p:spTree>
    <p:extLst>
      <p:ext uri="{BB962C8B-B14F-4D97-AF65-F5344CB8AC3E}">
        <p14:creationId xmlns="" xmlns:p14="http://schemas.microsoft.com/office/powerpoint/2010/main" val="28110019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汚染米分布図</a:t>
            </a:r>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909401" y="1600200"/>
            <a:ext cx="3750831" cy="5105298"/>
          </a:xfrm>
        </p:spPr>
      </p:pic>
    </p:spTree>
    <p:extLst>
      <p:ext uri="{BB962C8B-B14F-4D97-AF65-F5344CB8AC3E}">
        <p14:creationId xmlns="" xmlns:p14="http://schemas.microsoft.com/office/powerpoint/2010/main" val="1434877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汚染米が出た太田川水系</a:t>
            </a:r>
            <a:endParaRPr kumimoji="1" lang="ja-JP" altLang="en-US" dirty="0">
              <a:solidFill>
                <a:srgbClr val="0070C0"/>
              </a:solidFill>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555609" y="1600200"/>
            <a:ext cx="8032781" cy="4525963"/>
          </a:xfrm>
        </p:spPr>
      </p:pic>
    </p:spTree>
    <p:extLst>
      <p:ext uri="{BB962C8B-B14F-4D97-AF65-F5344CB8AC3E}">
        <p14:creationId xmlns="" xmlns:p14="http://schemas.microsoft.com/office/powerpoint/2010/main" val="41058444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222237" y="260648"/>
            <a:ext cx="6699525" cy="5865515"/>
          </a:xfrm>
        </p:spPr>
      </p:pic>
      <p:sp>
        <p:nvSpPr>
          <p:cNvPr id="2" name="テキスト ボックス 1"/>
          <p:cNvSpPr txBox="1"/>
          <p:nvPr/>
        </p:nvSpPr>
        <p:spPr>
          <a:xfrm>
            <a:off x="2267744" y="964436"/>
            <a:ext cx="4536504"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kumimoji="1" lang="ja-JP" altLang="en-US" dirty="0" smtClean="0">
                <a:solidFill>
                  <a:srgbClr val="0070C0"/>
                </a:solidFill>
              </a:rPr>
              <a:t>　　　　　　農水省・福島県による調査</a:t>
            </a:r>
            <a:endParaRPr kumimoji="1" lang="ja-JP" altLang="en-US" dirty="0">
              <a:solidFill>
                <a:srgbClr val="0070C0"/>
              </a:solidFill>
            </a:endParaRPr>
          </a:p>
        </p:txBody>
      </p:sp>
    </p:spTree>
    <p:extLst>
      <p:ext uri="{BB962C8B-B14F-4D97-AF65-F5344CB8AC3E}">
        <p14:creationId xmlns="" xmlns:p14="http://schemas.microsoft.com/office/powerpoint/2010/main" val="36097511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634082"/>
          </a:xfrm>
        </p:spPr>
        <p:txBody>
          <a:bodyPr>
            <a:normAutofit/>
          </a:bodyPr>
          <a:lstStyle/>
          <a:p>
            <a:r>
              <a:rPr kumimoji="1" lang="ja-JP" altLang="en-US" sz="2800" dirty="0" smtClean="0">
                <a:solidFill>
                  <a:srgbClr val="0070C0"/>
                </a:solidFill>
              </a:rPr>
              <a:t>横川ダムのセシウム濃度</a:t>
            </a:r>
            <a:endParaRPr kumimoji="1" lang="ja-JP" altLang="en-US" sz="2800" dirty="0">
              <a:solidFill>
                <a:srgbClr val="0070C0"/>
              </a:solidFill>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836712"/>
            <a:ext cx="9144000" cy="6021288"/>
          </a:xfrm>
        </p:spPr>
      </p:pic>
    </p:spTree>
    <p:extLst>
      <p:ext uri="{BB962C8B-B14F-4D97-AF65-F5344CB8AC3E}">
        <p14:creationId xmlns="" xmlns:p14="http://schemas.microsoft.com/office/powerpoint/2010/main" val="9488409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太田川底質モニタリング</a:t>
            </a:r>
            <a:endParaRPr kumimoji="1" lang="ja-JP" altLang="en-US" dirty="0">
              <a:solidFill>
                <a:srgbClr val="0070C0"/>
              </a:solidFill>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11560" y="1268760"/>
            <a:ext cx="7920879" cy="5589239"/>
          </a:xfrm>
        </p:spPr>
      </p:pic>
    </p:spTree>
    <p:extLst>
      <p:ext uri="{BB962C8B-B14F-4D97-AF65-F5344CB8AC3E}">
        <p14:creationId xmlns="" xmlns:p14="http://schemas.microsoft.com/office/powerpoint/2010/main" val="391637674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南相馬市農地汚染地図</a:t>
            </a:r>
            <a:endParaRPr kumimoji="1" lang="ja-JP" altLang="en-US" dirty="0">
              <a:solidFill>
                <a:srgbClr val="0070C0"/>
              </a:solidFill>
            </a:endParaRPr>
          </a:p>
        </p:txBody>
      </p:sp>
      <p:pic>
        <p:nvPicPr>
          <p:cNvPr id="8" name="コンテンツ プレースホルダー 7"/>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398624" y="1600200"/>
            <a:ext cx="6346752" cy="4525963"/>
          </a:xfrm>
        </p:spPr>
      </p:pic>
    </p:spTree>
    <p:extLst>
      <p:ext uri="{BB962C8B-B14F-4D97-AF65-F5344CB8AC3E}">
        <p14:creationId xmlns="" xmlns:p14="http://schemas.microsoft.com/office/powerpoint/2010/main" val="162502330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太田地区農地の汚染度</a:t>
            </a:r>
            <a:endParaRPr kumimoji="1" lang="ja-JP" altLang="en-US" dirty="0">
              <a:solidFill>
                <a:srgbClr val="0070C0"/>
              </a:solidFill>
            </a:endParaRPr>
          </a:p>
        </p:txBody>
      </p:sp>
      <p:pic>
        <p:nvPicPr>
          <p:cNvPr id="12" name="コンテンツ プレースホルダー 11"/>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647141" y="1600200"/>
            <a:ext cx="7849717" cy="4525963"/>
          </a:xfrm>
        </p:spPr>
      </p:pic>
    </p:spTree>
    <p:extLst>
      <p:ext uri="{BB962C8B-B14F-4D97-AF65-F5344CB8AC3E}">
        <p14:creationId xmlns="" xmlns:p14="http://schemas.microsoft.com/office/powerpoint/2010/main" val="11330220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solidFill>
                  <a:srgbClr val="0070C0"/>
                </a:solidFill>
              </a:rPr>
              <a:t>４　稲</a:t>
            </a:r>
            <a:r>
              <a:rPr kumimoji="1" lang="ja-JP" altLang="en-US" dirty="0" smtClean="0">
                <a:solidFill>
                  <a:srgbClr val="0070C0"/>
                </a:solidFill>
              </a:rPr>
              <a:t>のセシウム吸収のメカニズム</a:t>
            </a:r>
            <a:endParaRPr kumimoji="1" lang="ja-JP" altLang="en-US" dirty="0">
              <a:solidFill>
                <a:srgbClr val="0070C0"/>
              </a:solidFill>
            </a:endParaRPr>
          </a:p>
        </p:txBody>
      </p:sp>
      <p:sp>
        <p:nvSpPr>
          <p:cNvPr id="3" name="コンテンツ プレースホルダー 2"/>
          <p:cNvSpPr>
            <a:spLocks noGrp="1"/>
          </p:cNvSpPr>
          <p:nvPr>
            <p:ph idx="1"/>
          </p:nvPr>
        </p:nvSpPr>
        <p:spPr>
          <a:xfrm>
            <a:off x="457200" y="2132856"/>
            <a:ext cx="8229600" cy="3993307"/>
          </a:xfrm>
        </p:spPr>
        <p:txBody>
          <a:bodyPr>
            <a:normAutofit fontScale="92500"/>
          </a:bodyPr>
          <a:lstStyle/>
          <a:p>
            <a:pPr marL="0" indent="0">
              <a:buNone/>
            </a:pPr>
            <a:r>
              <a:rPr kumimoji="1" lang="ja-JP" altLang="en-US" dirty="0" smtClean="0">
                <a:solidFill>
                  <a:srgbClr val="0070C0"/>
                </a:solidFill>
              </a:rPr>
              <a:t>　　　　１</a:t>
            </a:r>
            <a:r>
              <a:rPr kumimoji="1" lang="en-US" altLang="ja-JP" dirty="0" smtClean="0">
                <a:solidFill>
                  <a:srgbClr val="0070C0"/>
                </a:solidFill>
              </a:rPr>
              <a:t>)</a:t>
            </a:r>
            <a:r>
              <a:rPr kumimoji="1" lang="ja-JP" altLang="en-US" dirty="0" smtClean="0">
                <a:solidFill>
                  <a:srgbClr val="0070C0"/>
                </a:solidFill>
              </a:rPr>
              <a:t>　カリ</a:t>
            </a:r>
            <a:r>
              <a:rPr lang="ja-JP" altLang="en-US" dirty="0">
                <a:solidFill>
                  <a:srgbClr val="0070C0"/>
                </a:solidFill>
              </a:rPr>
              <a:t>ウム</a:t>
            </a:r>
            <a:r>
              <a:rPr kumimoji="1" lang="ja-JP" altLang="en-US" dirty="0" smtClean="0">
                <a:solidFill>
                  <a:srgbClr val="0070C0"/>
                </a:solidFill>
              </a:rPr>
              <a:t>による吸収抑制効果</a:t>
            </a:r>
            <a:endParaRPr kumimoji="1" lang="en-US" altLang="ja-JP" dirty="0" smtClean="0">
              <a:solidFill>
                <a:srgbClr val="0070C0"/>
              </a:solidFill>
            </a:endParaRPr>
          </a:p>
          <a:p>
            <a:pPr marL="0" indent="0">
              <a:buNone/>
            </a:pPr>
            <a:endParaRPr lang="en-US" altLang="ja-JP" dirty="0" smtClean="0">
              <a:solidFill>
                <a:srgbClr val="0070C0"/>
              </a:solidFill>
            </a:endParaRPr>
          </a:p>
          <a:p>
            <a:pPr marL="0" indent="0">
              <a:buNone/>
            </a:pPr>
            <a:r>
              <a:rPr lang="ja-JP" altLang="en-US" dirty="0">
                <a:solidFill>
                  <a:srgbClr val="0070C0"/>
                </a:solidFill>
              </a:rPr>
              <a:t>　</a:t>
            </a:r>
            <a:r>
              <a:rPr lang="ja-JP" altLang="en-US" dirty="0" smtClean="0">
                <a:solidFill>
                  <a:srgbClr val="0070C0"/>
                </a:solidFill>
              </a:rPr>
              <a:t>　　</a:t>
            </a:r>
            <a:r>
              <a:rPr lang="ja-JP" altLang="en-US" dirty="0">
                <a:solidFill>
                  <a:srgbClr val="0070C0"/>
                </a:solidFill>
              </a:rPr>
              <a:t>　</a:t>
            </a:r>
            <a:r>
              <a:rPr lang="ja-JP" altLang="en-US" dirty="0" smtClean="0">
                <a:solidFill>
                  <a:srgbClr val="0070C0"/>
                </a:solidFill>
              </a:rPr>
              <a:t>２</a:t>
            </a:r>
            <a:r>
              <a:rPr lang="en-US" altLang="ja-JP" dirty="0" smtClean="0">
                <a:solidFill>
                  <a:srgbClr val="0070C0"/>
                </a:solidFill>
              </a:rPr>
              <a:t>)</a:t>
            </a:r>
            <a:r>
              <a:rPr lang="ja-JP" altLang="en-US" dirty="0">
                <a:solidFill>
                  <a:srgbClr val="0070C0"/>
                </a:solidFill>
              </a:rPr>
              <a:t>　稲わらと土壌交換性カリ</a:t>
            </a:r>
            <a:endParaRPr lang="en-US" altLang="ja-JP" dirty="0">
              <a:solidFill>
                <a:srgbClr val="0070C0"/>
              </a:solidFill>
            </a:endParaRPr>
          </a:p>
          <a:p>
            <a:pPr marL="0" indent="0">
              <a:buNone/>
            </a:pPr>
            <a:endParaRPr kumimoji="1" lang="en-US" altLang="ja-JP" dirty="0" smtClean="0">
              <a:solidFill>
                <a:srgbClr val="0070C0"/>
              </a:solidFill>
            </a:endParaRPr>
          </a:p>
          <a:p>
            <a:pPr marL="0" indent="0">
              <a:buNone/>
            </a:pPr>
            <a:r>
              <a:rPr lang="ja-JP" altLang="en-US" dirty="0">
                <a:solidFill>
                  <a:srgbClr val="0070C0"/>
                </a:solidFill>
              </a:rPr>
              <a:t>　　　　</a:t>
            </a:r>
            <a:r>
              <a:rPr lang="ja-JP" altLang="en-US" dirty="0" smtClean="0">
                <a:solidFill>
                  <a:srgbClr val="0070C0"/>
                </a:solidFill>
              </a:rPr>
              <a:t>３</a:t>
            </a:r>
            <a:r>
              <a:rPr lang="en-US" altLang="ja-JP" dirty="0" smtClean="0">
                <a:solidFill>
                  <a:srgbClr val="0070C0"/>
                </a:solidFill>
              </a:rPr>
              <a:t>)</a:t>
            </a:r>
            <a:r>
              <a:rPr lang="ja-JP" altLang="en-US" dirty="0">
                <a:solidFill>
                  <a:srgbClr val="0070C0"/>
                </a:solidFill>
              </a:rPr>
              <a:t>　セシウムの溶存態、懸濁態の違い</a:t>
            </a:r>
            <a:endParaRPr lang="en-US" altLang="ja-JP" dirty="0">
              <a:solidFill>
                <a:srgbClr val="0070C0"/>
              </a:solidFill>
            </a:endParaRPr>
          </a:p>
          <a:p>
            <a:pPr marL="0" indent="0">
              <a:buNone/>
            </a:pPr>
            <a:r>
              <a:rPr lang="ja-JP" altLang="en-US" dirty="0" smtClean="0">
                <a:solidFill>
                  <a:srgbClr val="0070C0"/>
                </a:solidFill>
              </a:rPr>
              <a:t>　　　</a:t>
            </a:r>
            <a:r>
              <a:rPr kumimoji="1" lang="ja-JP" altLang="en-US" dirty="0" smtClean="0">
                <a:solidFill>
                  <a:srgbClr val="0070C0"/>
                </a:solidFill>
              </a:rPr>
              <a:t>　　</a:t>
            </a:r>
            <a:endParaRPr lang="en-US" altLang="ja-JP" dirty="0" smtClean="0">
              <a:solidFill>
                <a:srgbClr val="0070C0"/>
              </a:solidFill>
            </a:endParaRPr>
          </a:p>
          <a:p>
            <a:pPr marL="0" indent="0">
              <a:buNone/>
            </a:pPr>
            <a:r>
              <a:rPr kumimoji="1" lang="ja-JP" altLang="en-US" dirty="0" smtClean="0">
                <a:solidFill>
                  <a:srgbClr val="0070C0"/>
                </a:solidFill>
              </a:rPr>
              <a:t>　　　　４</a:t>
            </a:r>
            <a:r>
              <a:rPr kumimoji="1" lang="en-US" altLang="ja-JP" dirty="0" smtClean="0">
                <a:solidFill>
                  <a:srgbClr val="0070C0"/>
                </a:solidFill>
              </a:rPr>
              <a:t>)</a:t>
            </a:r>
            <a:r>
              <a:rPr kumimoji="1" lang="ja-JP" altLang="en-US" dirty="0" smtClean="0">
                <a:solidFill>
                  <a:srgbClr val="0070C0"/>
                </a:solidFill>
              </a:rPr>
              <a:t>　田面水のセシウム濃度と玄米の濃度</a:t>
            </a:r>
            <a:endParaRPr kumimoji="1" lang="en-US" altLang="ja-JP" dirty="0" smtClean="0">
              <a:solidFill>
                <a:srgbClr val="0070C0"/>
              </a:solidFill>
            </a:endParaRPr>
          </a:p>
          <a:p>
            <a:pPr marL="0" indent="0">
              <a:buNone/>
            </a:pPr>
            <a:endParaRPr kumimoji="1" lang="ja-JP" altLang="en-US" dirty="0"/>
          </a:p>
        </p:txBody>
      </p:sp>
    </p:spTree>
    <p:extLst>
      <p:ext uri="{BB962C8B-B14F-4D97-AF65-F5344CB8AC3E}">
        <p14:creationId xmlns="" xmlns:p14="http://schemas.microsoft.com/office/powerpoint/2010/main" val="18046603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873039"/>
          </a:xfrm>
        </p:spPr>
      </p:pic>
    </p:spTree>
    <p:extLst>
      <p:ext uri="{BB962C8B-B14F-4D97-AF65-F5344CB8AC3E}">
        <p14:creationId xmlns="" xmlns:p14="http://schemas.microsoft.com/office/powerpoint/2010/main" val="2824219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１　新聞報道　</a:t>
            </a:r>
            <a:r>
              <a:rPr kumimoji="1" lang="ja-JP" altLang="en-US" sz="2000" dirty="0" smtClean="0"/>
              <a:t>朝日新聞　７／１４　その１</a:t>
            </a:r>
            <a:endParaRPr kumimoji="1" lang="ja-JP" altLang="en-US" sz="2000"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678282" y="1600200"/>
            <a:ext cx="5787436" cy="4525963"/>
          </a:xfrm>
        </p:spPr>
      </p:pic>
    </p:spTree>
    <p:extLst>
      <p:ext uri="{BB962C8B-B14F-4D97-AF65-F5344CB8AC3E}">
        <p14:creationId xmlns="" xmlns:p14="http://schemas.microsoft.com/office/powerpoint/2010/main" val="7084475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32173" y="0"/>
            <a:ext cx="9392157" cy="6857999"/>
          </a:xfrm>
        </p:spPr>
      </p:pic>
    </p:spTree>
    <p:extLst>
      <p:ext uri="{BB962C8B-B14F-4D97-AF65-F5344CB8AC3E}">
        <p14:creationId xmlns="" xmlns:p14="http://schemas.microsoft.com/office/powerpoint/2010/main" val="3758865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9306" y="0"/>
            <a:ext cx="9162398" cy="6858000"/>
          </a:xfrm>
        </p:spPr>
      </p:pic>
    </p:spTree>
    <p:extLst>
      <p:ext uri="{BB962C8B-B14F-4D97-AF65-F5344CB8AC3E}">
        <p14:creationId xmlns="" xmlns:p14="http://schemas.microsoft.com/office/powerpoint/2010/main" val="24655628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252520" cy="6858000"/>
          </a:xfrm>
        </p:spPr>
      </p:pic>
    </p:spTree>
    <p:extLst>
      <p:ext uri="{BB962C8B-B14F-4D97-AF65-F5344CB8AC3E}">
        <p14:creationId xmlns="" xmlns:p14="http://schemas.microsoft.com/office/powerpoint/2010/main" val="25027208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dirty="0" smtClean="0">
                <a:solidFill>
                  <a:srgbClr val="0070C0"/>
                </a:solidFill>
              </a:rPr>
              <a:t>雲母由来の粘土に吸着するセシウム</a:t>
            </a:r>
            <a:endParaRPr kumimoji="1" lang="ja-JP" altLang="en-US" dirty="0">
              <a:solidFill>
                <a:srgbClr val="0070C0"/>
              </a:solidFill>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326970" y="1600200"/>
            <a:ext cx="6490060" cy="4525963"/>
          </a:xfrm>
        </p:spPr>
      </p:pic>
    </p:spTree>
    <p:extLst>
      <p:ext uri="{BB962C8B-B14F-4D97-AF65-F5344CB8AC3E}">
        <p14:creationId xmlns="" xmlns:p14="http://schemas.microsoft.com/office/powerpoint/2010/main" val="31143104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雲母由来の粘土の顕微鏡写真</a:t>
            </a:r>
            <a:endParaRPr kumimoji="1" lang="ja-JP" altLang="en-US" dirty="0">
              <a:solidFill>
                <a:srgbClr val="0070C0"/>
              </a:solidFill>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145685" y="1600200"/>
            <a:ext cx="6852630" cy="4525963"/>
          </a:xfrm>
        </p:spPr>
      </p:pic>
    </p:spTree>
    <p:extLst>
      <p:ext uri="{BB962C8B-B14F-4D97-AF65-F5344CB8AC3E}">
        <p14:creationId xmlns="" xmlns:p14="http://schemas.microsoft.com/office/powerpoint/2010/main" val="6707957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solidFill>
                  <a:srgbClr val="0070C0"/>
                </a:solidFill>
              </a:rPr>
              <a:t>５　２５年産の玄米汚染結果</a:t>
            </a:r>
            <a:endParaRPr kumimoji="1" lang="ja-JP" altLang="en-US" dirty="0">
              <a:solidFill>
                <a:srgbClr val="0070C0"/>
              </a:solidFill>
            </a:endParaRPr>
          </a:p>
        </p:txBody>
      </p:sp>
      <p:sp>
        <p:nvSpPr>
          <p:cNvPr id="3" name="コンテンツ プレースホルダー 2"/>
          <p:cNvSpPr>
            <a:spLocks noGrp="1"/>
          </p:cNvSpPr>
          <p:nvPr>
            <p:ph idx="1"/>
          </p:nvPr>
        </p:nvSpPr>
        <p:spPr/>
        <p:txBody>
          <a:bodyPr>
            <a:normAutofit fontScale="92500" lnSpcReduction="20000"/>
          </a:bodyPr>
          <a:lstStyle/>
          <a:p>
            <a:pPr marL="0" indent="0">
              <a:buNone/>
            </a:pPr>
            <a:r>
              <a:rPr lang="ja-JP" altLang="en-US" dirty="0" smtClean="0">
                <a:solidFill>
                  <a:srgbClr val="0070C0"/>
                </a:solidFill>
              </a:rPr>
              <a:t>１）　１００</a:t>
            </a:r>
            <a:r>
              <a:rPr lang="en-US" altLang="ja-JP" dirty="0" smtClean="0">
                <a:solidFill>
                  <a:srgbClr val="0070C0"/>
                </a:solidFill>
              </a:rPr>
              <a:t>Bq</a:t>
            </a:r>
            <a:r>
              <a:rPr lang="ja-JP" altLang="en-US" dirty="0" smtClean="0">
                <a:solidFill>
                  <a:srgbClr val="0070C0"/>
                </a:solidFill>
              </a:rPr>
              <a:t>／ｋｇ超えの玄米は２８袋</a:t>
            </a:r>
            <a:endParaRPr lang="en-US" altLang="ja-JP" dirty="0" smtClean="0">
              <a:solidFill>
                <a:srgbClr val="0070C0"/>
              </a:solidFill>
            </a:endParaRPr>
          </a:p>
          <a:p>
            <a:pPr marL="0" indent="0">
              <a:buNone/>
            </a:pPr>
            <a:endParaRPr lang="en-US" altLang="ja-JP" dirty="0" smtClean="0">
              <a:solidFill>
                <a:srgbClr val="0070C0"/>
              </a:solidFill>
            </a:endParaRPr>
          </a:p>
          <a:p>
            <a:pPr marL="0" indent="0">
              <a:buNone/>
            </a:pPr>
            <a:r>
              <a:rPr lang="ja-JP" altLang="en-US" dirty="0" smtClean="0">
                <a:solidFill>
                  <a:srgbClr val="0070C0"/>
                </a:solidFill>
              </a:rPr>
              <a:t>２）　発生地域は原町区太田地区のみに限定</a:t>
            </a:r>
            <a:endParaRPr lang="en-US" altLang="ja-JP" dirty="0" smtClean="0">
              <a:solidFill>
                <a:srgbClr val="0070C0"/>
              </a:solidFill>
            </a:endParaRPr>
          </a:p>
          <a:p>
            <a:pPr marL="0" indent="0">
              <a:buNone/>
            </a:pPr>
            <a:endParaRPr lang="en-US" altLang="ja-JP" dirty="0" smtClean="0">
              <a:solidFill>
                <a:srgbClr val="0070C0"/>
              </a:solidFill>
            </a:endParaRPr>
          </a:p>
          <a:p>
            <a:pPr marL="0" indent="0">
              <a:buNone/>
            </a:pPr>
            <a:r>
              <a:rPr lang="ja-JP" altLang="en-US" dirty="0" smtClean="0">
                <a:solidFill>
                  <a:srgbClr val="0070C0"/>
                </a:solidFill>
              </a:rPr>
              <a:t>３）　塩化カリウム施用により溶存態カリウム濃</a:t>
            </a:r>
            <a:endParaRPr lang="en-US" altLang="ja-JP" dirty="0" smtClean="0">
              <a:solidFill>
                <a:srgbClr val="0070C0"/>
              </a:solidFill>
            </a:endParaRPr>
          </a:p>
          <a:p>
            <a:pPr marL="0" indent="0">
              <a:buNone/>
            </a:pPr>
            <a:r>
              <a:rPr lang="ja-JP" altLang="en-US" dirty="0" smtClean="0">
                <a:solidFill>
                  <a:srgbClr val="0070C0"/>
                </a:solidFill>
              </a:rPr>
              <a:t>　　度は充分</a:t>
            </a:r>
            <a:endParaRPr lang="en-US" altLang="ja-JP" dirty="0" smtClean="0">
              <a:solidFill>
                <a:srgbClr val="0070C0"/>
              </a:solidFill>
            </a:endParaRPr>
          </a:p>
          <a:p>
            <a:pPr marL="0" indent="0">
              <a:buNone/>
            </a:pPr>
            <a:endParaRPr lang="en-US" altLang="ja-JP" dirty="0" smtClean="0">
              <a:solidFill>
                <a:srgbClr val="0070C0"/>
              </a:solidFill>
            </a:endParaRPr>
          </a:p>
          <a:p>
            <a:pPr marL="0" indent="0">
              <a:buNone/>
            </a:pPr>
            <a:r>
              <a:rPr lang="ja-JP" altLang="en-US" smtClean="0">
                <a:solidFill>
                  <a:srgbClr val="0070C0"/>
                </a:solidFill>
              </a:rPr>
              <a:t>４）</a:t>
            </a:r>
            <a:r>
              <a:rPr lang="ja-JP" altLang="en-US" dirty="0" smtClean="0">
                <a:solidFill>
                  <a:srgbClr val="0070C0"/>
                </a:solidFill>
              </a:rPr>
              <a:t>　栽培ほ場の土壌・流入水のみから基準超過</a:t>
            </a:r>
            <a:endParaRPr lang="en-US" altLang="ja-JP" dirty="0" smtClean="0">
              <a:solidFill>
                <a:srgbClr val="0070C0"/>
              </a:solidFill>
            </a:endParaRPr>
          </a:p>
          <a:p>
            <a:pPr marL="0" indent="0">
              <a:buNone/>
            </a:pPr>
            <a:r>
              <a:rPr kumimoji="1" lang="ja-JP" altLang="en-US" dirty="0" smtClean="0">
                <a:solidFill>
                  <a:srgbClr val="0070C0"/>
                </a:solidFill>
              </a:rPr>
              <a:t>　　米の発生理由は説明できない</a:t>
            </a:r>
            <a:endParaRPr kumimoji="1" lang="ja-JP" altLang="en-US" dirty="0">
              <a:solidFill>
                <a:srgbClr val="0070C0"/>
              </a:solidFill>
            </a:endParaRPr>
          </a:p>
        </p:txBody>
      </p:sp>
    </p:spTree>
    <p:extLst>
      <p:ext uri="{BB962C8B-B14F-4D97-AF65-F5344CB8AC3E}">
        <p14:creationId xmlns="" xmlns:p14="http://schemas.microsoft.com/office/powerpoint/2010/main" val="28948781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7504" y="188640"/>
            <a:ext cx="9036495" cy="6552728"/>
          </a:xfrm>
        </p:spPr>
      </p:pic>
    </p:spTree>
    <p:extLst>
      <p:ext uri="{BB962C8B-B14F-4D97-AF65-F5344CB8AC3E}">
        <p14:creationId xmlns="" xmlns:p14="http://schemas.microsoft.com/office/powerpoint/2010/main" val="8622694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669360"/>
          </a:xfrm>
        </p:spPr>
      </p:pic>
    </p:spTree>
    <p:extLst>
      <p:ext uri="{BB962C8B-B14F-4D97-AF65-F5344CB8AC3E}">
        <p14:creationId xmlns="" xmlns:p14="http://schemas.microsoft.com/office/powerpoint/2010/main" val="345474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0"/>
            <a:ext cx="9144000" cy="6741367"/>
          </a:xfrm>
        </p:spPr>
      </p:pic>
    </p:spTree>
    <p:extLst>
      <p:ext uri="{BB962C8B-B14F-4D97-AF65-F5344CB8AC3E}">
        <p14:creationId xmlns="" xmlns:p14="http://schemas.microsoft.com/office/powerpoint/2010/main" val="6507910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sz="3600" dirty="0" smtClean="0"/>
              <a:t>農水省試験栽培結果の総括（２５年度）</a:t>
            </a:r>
            <a:endParaRPr kumimoji="1" lang="ja-JP" altLang="en-US" sz="3600"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07505" y="1496541"/>
            <a:ext cx="9036495" cy="5361459"/>
          </a:xfrm>
        </p:spPr>
      </p:pic>
    </p:spTree>
    <p:extLst>
      <p:ext uri="{BB962C8B-B14F-4D97-AF65-F5344CB8AC3E}">
        <p14:creationId xmlns="" xmlns:p14="http://schemas.microsoft.com/office/powerpoint/2010/main" val="1826219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新聞報道　</a:t>
            </a:r>
            <a:r>
              <a:rPr lang="ja-JP" altLang="en-US" sz="2000" dirty="0"/>
              <a:t>朝日新聞　７／</a:t>
            </a:r>
            <a:r>
              <a:rPr lang="ja-JP" altLang="en-US" sz="2000" dirty="0" smtClean="0"/>
              <a:t>１４　その２</a:t>
            </a:r>
            <a:endParaRPr kumimoji="1" lang="ja-JP" altLang="en-US" sz="2000"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342574" y="1681652"/>
            <a:ext cx="6458852" cy="4363059"/>
          </a:xfrm>
        </p:spPr>
      </p:pic>
    </p:spTree>
    <p:extLst>
      <p:ext uri="{BB962C8B-B14F-4D97-AF65-F5344CB8AC3E}">
        <p14:creationId xmlns="" xmlns:p14="http://schemas.microsoft.com/office/powerpoint/2010/main" val="13814753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51520" y="1268760"/>
            <a:ext cx="8579296" cy="5205327"/>
          </a:xfrm>
        </p:spPr>
      </p:pic>
    </p:spTree>
    <p:extLst>
      <p:ext uri="{BB962C8B-B14F-4D97-AF65-F5344CB8AC3E}">
        <p14:creationId xmlns="" xmlns:p14="http://schemas.microsoft.com/office/powerpoint/2010/main" val="39324984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426170"/>
          </a:xfrm>
        </p:spPr>
        <p:txBody>
          <a:bodyPr>
            <a:normAutofit/>
          </a:bodyPr>
          <a:lstStyle/>
          <a:p>
            <a:r>
              <a:rPr lang="ja-JP" altLang="en-US" sz="3200" dirty="0" smtClean="0">
                <a:solidFill>
                  <a:srgbClr val="0070C0"/>
                </a:solidFill>
                <a:latin typeface="ＭＳ ゴシック" pitchFamily="49" charset="-128"/>
                <a:ea typeface="ＭＳ ゴシック" pitchFamily="49" charset="-128"/>
              </a:rPr>
              <a:t>６　飛散した放射能の核種</a:t>
            </a:r>
            <a:r>
              <a:rPr lang="en-US" altLang="ja-JP" sz="2800" dirty="0" smtClean="0">
                <a:solidFill>
                  <a:srgbClr val="0070C0"/>
                </a:solidFill>
              </a:rPr>
              <a:t/>
            </a:r>
            <a:br>
              <a:rPr lang="en-US" altLang="ja-JP" sz="2800" dirty="0" smtClean="0">
                <a:solidFill>
                  <a:srgbClr val="0070C0"/>
                </a:solidFill>
              </a:rPr>
            </a:br>
            <a:r>
              <a:rPr lang="en-US" altLang="ja-JP" sz="2800" dirty="0" smtClean="0">
                <a:solidFill>
                  <a:srgbClr val="0070C0"/>
                </a:solidFill>
              </a:rPr>
              <a:t>―</a:t>
            </a:r>
            <a:r>
              <a:rPr lang="ja-JP" altLang="en-US" sz="1600" dirty="0" smtClean="0">
                <a:solidFill>
                  <a:srgbClr val="0070C0"/>
                </a:solidFill>
              </a:rPr>
              <a:t>原発事故で放出された核種　　猛毒のプルトニウムやストロンチウムもー</a:t>
            </a:r>
            <a:endParaRPr kumimoji="1" lang="ja-JP" altLang="en-US" sz="1600" dirty="0">
              <a:solidFill>
                <a:srgbClr val="0070C0"/>
              </a:solidFill>
            </a:endParaRPr>
          </a:p>
        </p:txBody>
      </p:sp>
      <p:pic>
        <p:nvPicPr>
          <p:cNvPr id="4" name="コンテンツ プレースホルダ 3" descr="大気中への放射性物質の放出量１.jpg"/>
          <p:cNvPicPr>
            <a:picLocks noGrp="1" noChangeAspect="1"/>
          </p:cNvPicPr>
          <p:nvPr>
            <p:ph idx="1"/>
          </p:nvPr>
        </p:nvPicPr>
        <p:blipFill>
          <a:blip r:embed="rId2" cstate="print"/>
          <a:stretch>
            <a:fillRect/>
          </a:stretch>
        </p:blipFill>
        <p:spPr>
          <a:xfrm>
            <a:off x="0" y="1600200"/>
            <a:ext cx="9144000" cy="52578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kumimoji="1" lang="ja-JP" altLang="en-US" sz="3200" dirty="0" smtClean="0">
                <a:solidFill>
                  <a:srgbClr val="0070C0"/>
                </a:solidFill>
              </a:rPr>
              <a:t>猛毒プルトニウムは４種</a:t>
            </a:r>
            <a:r>
              <a:rPr kumimoji="1" lang="en-US" altLang="ja-JP" sz="3200" dirty="0" smtClean="0">
                <a:solidFill>
                  <a:srgbClr val="0070C0"/>
                </a:solidFill>
              </a:rPr>
              <a:t/>
            </a:r>
            <a:br>
              <a:rPr kumimoji="1" lang="en-US" altLang="ja-JP" sz="3200" dirty="0" smtClean="0">
                <a:solidFill>
                  <a:srgbClr val="0070C0"/>
                </a:solidFill>
              </a:rPr>
            </a:br>
            <a:r>
              <a:rPr kumimoji="1" lang="ja-JP" altLang="en-US" sz="3200" dirty="0" smtClean="0">
                <a:solidFill>
                  <a:srgbClr val="0070C0"/>
                </a:solidFill>
              </a:rPr>
              <a:t>合計１兆２２５０億ベクレル</a:t>
            </a:r>
            <a:r>
              <a:rPr kumimoji="1" lang="ja-JP" altLang="en-US" sz="3600" dirty="0" smtClean="0">
                <a:solidFill>
                  <a:srgbClr val="0070C0"/>
                </a:solidFill>
              </a:rPr>
              <a:t> </a:t>
            </a:r>
            <a:r>
              <a:rPr kumimoji="1" lang="en-US" altLang="ja-JP" sz="1600" dirty="0" smtClean="0">
                <a:solidFill>
                  <a:srgbClr val="0070C0"/>
                </a:solidFill>
              </a:rPr>
              <a:t>(</a:t>
            </a:r>
            <a:r>
              <a:rPr kumimoji="1" lang="ja-JP" altLang="en-US" sz="1600" dirty="0" smtClean="0">
                <a:solidFill>
                  <a:srgbClr val="0070C0"/>
                </a:solidFill>
              </a:rPr>
              <a:t>１０＾１２＝兆、</a:t>
            </a:r>
            <a:r>
              <a:rPr lang="ja-JP" altLang="en-US" sz="1600" dirty="0" smtClean="0">
                <a:solidFill>
                  <a:srgbClr val="0070C0"/>
                </a:solidFill>
              </a:rPr>
              <a:t>１０</a:t>
            </a:r>
            <a:r>
              <a:rPr kumimoji="1" lang="ja-JP" altLang="en-US" sz="1600" dirty="0" smtClean="0">
                <a:solidFill>
                  <a:srgbClr val="0070C0"/>
                </a:solidFill>
              </a:rPr>
              <a:t>＾１６＝京）</a:t>
            </a:r>
            <a:endParaRPr kumimoji="1" lang="ja-JP" altLang="en-US" sz="1600" dirty="0">
              <a:solidFill>
                <a:srgbClr val="0070C0"/>
              </a:solidFill>
            </a:endParaRPr>
          </a:p>
        </p:txBody>
      </p:sp>
      <p:pic>
        <p:nvPicPr>
          <p:cNvPr id="4" name="コンテンツ プレースホルダ 3" descr="大気中への放射性物質の放出量2.jpg"/>
          <p:cNvPicPr>
            <a:picLocks noGrp="1" noChangeAspect="1"/>
          </p:cNvPicPr>
          <p:nvPr>
            <p:ph idx="1"/>
          </p:nvPr>
        </p:nvPicPr>
        <p:blipFill>
          <a:blip r:embed="rId2" cstate="print"/>
          <a:stretch>
            <a:fillRect/>
          </a:stretch>
        </p:blipFill>
        <p:spPr>
          <a:xfrm>
            <a:off x="107504" y="1340768"/>
            <a:ext cx="9036496" cy="5328592"/>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850106"/>
          </a:xfrm>
        </p:spPr>
        <p:txBody>
          <a:bodyPr>
            <a:normAutofit fontScale="90000"/>
          </a:bodyPr>
          <a:lstStyle/>
          <a:p>
            <a:r>
              <a:rPr kumimoji="1" lang="ja-JP" altLang="en-US" sz="3600" dirty="0" smtClean="0">
                <a:solidFill>
                  <a:srgbClr val="0070C0"/>
                </a:solidFill>
              </a:rPr>
              <a:t>ヨウ素は４種、約２０京ベクレル</a:t>
            </a:r>
            <a:r>
              <a:rPr lang="en-US" altLang="ja-JP" sz="3600" dirty="0" smtClean="0">
                <a:solidFill>
                  <a:srgbClr val="0070C0"/>
                </a:solidFill>
              </a:rPr>
              <a:t/>
            </a:r>
            <a:br>
              <a:rPr lang="en-US" altLang="ja-JP" sz="3600" dirty="0" smtClean="0">
                <a:solidFill>
                  <a:srgbClr val="0070C0"/>
                </a:solidFill>
              </a:rPr>
            </a:br>
            <a:r>
              <a:rPr lang="ja-JP" altLang="en-US" sz="3600" dirty="0" smtClean="0">
                <a:solidFill>
                  <a:srgbClr val="0070C0"/>
                </a:solidFill>
              </a:rPr>
              <a:t>　　　　　　　　　　　　　　　　　　　</a:t>
            </a:r>
            <a:r>
              <a:rPr lang="en-US" altLang="ja-JP" sz="2000" dirty="0" smtClean="0">
                <a:solidFill>
                  <a:srgbClr val="0070C0"/>
                </a:solidFill>
              </a:rPr>
              <a:t>(</a:t>
            </a:r>
            <a:r>
              <a:rPr lang="ja-JP" altLang="en-US" sz="2000" dirty="0" smtClean="0">
                <a:solidFill>
                  <a:srgbClr val="0070C0"/>
                </a:solidFill>
              </a:rPr>
              <a:t>１０＾１２＝兆、１０＾１６＝京）</a:t>
            </a:r>
            <a:endParaRPr kumimoji="1" lang="ja-JP" altLang="en-US" sz="2000" dirty="0">
              <a:solidFill>
                <a:srgbClr val="0070C0"/>
              </a:solidFill>
            </a:endParaRPr>
          </a:p>
        </p:txBody>
      </p:sp>
      <p:pic>
        <p:nvPicPr>
          <p:cNvPr id="4" name="コンテンツ プレースホルダ 3" descr="大気中への放射性物質の放出量３.jpg"/>
          <p:cNvPicPr>
            <a:picLocks noGrp="1" noChangeAspect="1"/>
          </p:cNvPicPr>
          <p:nvPr>
            <p:ph idx="1"/>
          </p:nvPr>
        </p:nvPicPr>
        <p:blipFill>
          <a:blip r:embed="rId2" cstate="print"/>
          <a:stretch>
            <a:fillRect/>
          </a:stretch>
        </p:blipFill>
        <p:spPr>
          <a:xfrm>
            <a:off x="0" y="1412776"/>
            <a:ext cx="9144000" cy="52578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1143000"/>
          </a:xfrm>
        </p:spPr>
        <p:txBody>
          <a:bodyPr>
            <a:normAutofit/>
          </a:bodyPr>
          <a:lstStyle/>
          <a:p>
            <a:r>
              <a:rPr lang="ja-JP" altLang="en-US" sz="3200" dirty="0">
                <a:solidFill>
                  <a:srgbClr val="0070C0"/>
                </a:solidFill>
              </a:rPr>
              <a:t>セシ</a:t>
            </a:r>
            <a:r>
              <a:rPr kumimoji="1" lang="ja-JP" altLang="en-US" sz="3200" dirty="0" smtClean="0">
                <a:solidFill>
                  <a:srgbClr val="0070C0"/>
                </a:solidFill>
              </a:rPr>
              <a:t>ウムの年間摂取限度は</a:t>
            </a:r>
            <a:r>
              <a:rPr kumimoji="1" lang="en-US" altLang="ja-JP" sz="3200" dirty="0" smtClean="0">
                <a:solidFill>
                  <a:srgbClr val="0070C0"/>
                </a:solidFill>
              </a:rPr>
              <a:t/>
            </a:r>
            <a:br>
              <a:rPr kumimoji="1" lang="en-US" altLang="ja-JP" sz="3200" dirty="0" smtClean="0">
                <a:solidFill>
                  <a:srgbClr val="0070C0"/>
                </a:solidFill>
              </a:rPr>
            </a:br>
            <a:r>
              <a:rPr kumimoji="1" lang="ja-JP" altLang="en-US" sz="3200" dirty="0" smtClean="0">
                <a:solidFill>
                  <a:srgbClr val="0070C0"/>
                </a:solidFill>
              </a:rPr>
              <a:t>０．０４７マイクログラム（吸入）</a:t>
            </a:r>
            <a:endParaRPr kumimoji="1" lang="ja-JP" altLang="en-US" sz="3200" dirty="0">
              <a:solidFill>
                <a:srgbClr val="0070C0"/>
              </a:solidFill>
            </a:endParaRPr>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0" y="1196752"/>
            <a:ext cx="9144000" cy="5544615"/>
          </a:xfrm>
        </p:spPr>
      </p:pic>
    </p:spTree>
    <p:extLst>
      <p:ext uri="{BB962C8B-B14F-4D97-AF65-F5344CB8AC3E}">
        <p14:creationId xmlns="" xmlns:p14="http://schemas.microsoft.com/office/powerpoint/2010/main" val="145091949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dirty="0" smtClean="0">
                <a:solidFill>
                  <a:srgbClr val="0070C0"/>
                </a:solidFill>
              </a:rPr>
              <a:t>まとめ</a:t>
            </a:r>
            <a:r>
              <a:rPr lang="en-US" altLang="ja-JP" dirty="0" smtClean="0"/>
              <a:t/>
            </a:r>
            <a:br>
              <a:rPr lang="en-US" altLang="ja-JP" dirty="0" smtClean="0"/>
            </a:br>
            <a:r>
              <a:rPr lang="ja-JP" altLang="en-US" sz="2700" dirty="0" smtClean="0">
                <a:solidFill>
                  <a:srgbClr val="0070C0"/>
                </a:solidFill>
              </a:rPr>
              <a:t>事故の後も続く放射能放出</a:t>
            </a:r>
            <a:endParaRPr kumimoji="1" lang="ja-JP" altLang="en-US" sz="2700" dirty="0">
              <a:solidFill>
                <a:srgbClr val="0070C0"/>
              </a:solidFill>
            </a:endParaRPr>
          </a:p>
        </p:txBody>
      </p:sp>
      <p:sp>
        <p:nvSpPr>
          <p:cNvPr id="3" name="コンテンツ プレースホルダ 2"/>
          <p:cNvSpPr>
            <a:spLocks noGrp="1"/>
          </p:cNvSpPr>
          <p:nvPr>
            <p:ph idx="1"/>
          </p:nvPr>
        </p:nvSpPr>
        <p:spPr>
          <a:xfrm>
            <a:off x="457200" y="1412776"/>
            <a:ext cx="8229600" cy="5445224"/>
          </a:xfrm>
        </p:spPr>
        <p:txBody>
          <a:bodyPr>
            <a:normAutofit/>
          </a:bodyPr>
          <a:lstStyle/>
          <a:p>
            <a:pPr>
              <a:buNone/>
            </a:pPr>
            <a:r>
              <a:rPr kumimoji="1" lang="ja-JP" altLang="en-US" sz="2000" dirty="0" smtClean="0"/>
              <a:t>１）　昨年８月、３号機がれき処理に伴う放射能拡散があった。</a:t>
            </a:r>
            <a:endParaRPr kumimoji="1" lang="en-US" altLang="ja-JP" sz="2000" dirty="0" smtClean="0"/>
          </a:p>
          <a:p>
            <a:pPr>
              <a:buNone/>
            </a:pPr>
            <a:r>
              <a:rPr lang="ja-JP" altLang="en-US" sz="2000" dirty="0" smtClean="0"/>
              <a:t>　　</a:t>
            </a:r>
            <a:r>
              <a:rPr lang="ja-JP" altLang="en-US" sz="1400" dirty="0" smtClean="0"/>
              <a:t>京都大学、東京大学の調査結果　農水省による試験栽培調査　原子力規制委員会の降下物放射能・浮遊</a:t>
            </a:r>
            <a:r>
              <a:rPr lang="ja-JP" altLang="en-US" sz="1400" dirty="0" err="1" smtClean="0"/>
              <a:t>じん</a:t>
            </a:r>
            <a:r>
              <a:rPr lang="ja-JP" altLang="en-US" sz="1400" dirty="0" smtClean="0"/>
              <a:t>放射能調査　東電発表　などの裏付け。</a:t>
            </a:r>
            <a:endParaRPr kumimoji="1" lang="en-US" altLang="ja-JP" sz="1400" dirty="0" smtClean="0"/>
          </a:p>
          <a:p>
            <a:pPr>
              <a:buNone/>
            </a:pPr>
            <a:r>
              <a:rPr lang="ja-JP" altLang="en-US" sz="2000" dirty="0" smtClean="0"/>
              <a:t>２）　玄米のセシウム吸収を抑える対策として塩化カリの施用は有効である。セシウム吸収率には土壌要因、セシウムの存在形態、交換性カリ濃度が大きく影響する。　対策後の２５年産米の汚染はがれ</a:t>
            </a:r>
            <a:r>
              <a:rPr lang="ja-JP" altLang="en-US" sz="2000" dirty="0" err="1" smtClean="0"/>
              <a:t>き</a:t>
            </a:r>
            <a:r>
              <a:rPr lang="ja-JP" altLang="en-US" sz="2000" dirty="0" smtClean="0"/>
              <a:t>処理による放射能拡散が主原因であろう。</a:t>
            </a:r>
            <a:endParaRPr lang="en-US" altLang="ja-JP" sz="2000" dirty="0" smtClean="0"/>
          </a:p>
          <a:p>
            <a:pPr>
              <a:buNone/>
            </a:pPr>
            <a:r>
              <a:rPr kumimoji="1" lang="ja-JP" altLang="en-US" sz="2000" dirty="0" smtClean="0"/>
              <a:t>３）　国は調査各大学からの通報、農水省自身の試験栽培からこの汚染事故に確信を持ち東電に拡散防止対策を要請しておきながら当該農業者、南相馬市ほか関係自治体に説明、報道をしなかった。　その結果事故が明らかになったのは１年後の今年７月の朝日新聞の報道であった。</a:t>
            </a:r>
            <a:endParaRPr kumimoji="1" lang="en-US" altLang="ja-JP" sz="2000" dirty="0" smtClean="0"/>
          </a:p>
          <a:p>
            <a:pPr>
              <a:buNone/>
            </a:pPr>
            <a:r>
              <a:rPr lang="ja-JP" altLang="en-US" sz="2000" dirty="0" smtClean="0"/>
              <a:t>４）　今回放出された放射能は１兆２０００億ベクレル（８月のみで）と発表されているが、汚染水の流出、放射性ガスの放出など常時放出状態の異常事態である。　事故収束</a:t>
            </a:r>
            <a:endParaRPr lang="en-US" altLang="ja-JP" sz="2000" dirty="0" smtClean="0"/>
          </a:p>
          <a:p>
            <a:pPr>
              <a:buNone/>
            </a:pPr>
            <a:r>
              <a:rPr kumimoji="1" lang="ja-JP" altLang="en-US" sz="2000" dirty="0" smtClean="0"/>
              <a:t>５）　「健康への影響は</a:t>
            </a:r>
            <a:r>
              <a:rPr lang="ja-JP" altLang="en-US" sz="2000" dirty="0" smtClean="0"/>
              <a:t>ない」との見解は内部被曝を過小評価している。　国民の生命軽視・事故隠ぺいの姿勢は事故後むしろ強まっている。</a:t>
            </a:r>
            <a:endParaRPr kumimoji="1" lang="ja-JP" alt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908720"/>
            <a:ext cx="8229600" cy="1143000"/>
          </a:xfrm>
        </p:spPr>
        <p:txBody>
          <a:bodyPr>
            <a:normAutofit fontScale="90000"/>
          </a:bodyPr>
          <a:lstStyle/>
          <a:p>
            <a:r>
              <a:rPr lang="ja-JP" altLang="en-US" dirty="0" smtClean="0">
                <a:solidFill>
                  <a:srgbClr val="0070C0"/>
                </a:solidFill>
                <a:latin typeface="HGP創英角ﾎﾟｯﾌﾟ体" pitchFamily="50" charset="-128"/>
                <a:ea typeface="HGP創英角ﾎﾟｯﾌﾟ体" pitchFamily="50" charset="-128"/>
              </a:rPr>
              <a:t>おわり</a:t>
            </a:r>
            <a:r>
              <a:rPr lang="en-US" altLang="ja-JP" dirty="0" smtClean="0">
                <a:solidFill>
                  <a:srgbClr val="0070C0"/>
                </a:solidFill>
                <a:latin typeface="HGP創英角ﾎﾟｯﾌﾟ体" pitchFamily="50" charset="-128"/>
                <a:ea typeface="HGP創英角ﾎﾟｯﾌﾟ体" pitchFamily="50" charset="-128"/>
              </a:rPr>
              <a:t/>
            </a:r>
            <a:br>
              <a:rPr lang="en-US" altLang="ja-JP" dirty="0" smtClean="0">
                <a:solidFill>
                  <a:srgbClr val="0070C0"/>
                </a:solidFill>
                <a:latin typeface="HGP創英角ﾎﾟｯﾌﾟ体" pitchFamily="50" charset="-128"/>
                <a:ea typeface="HGP創英角ﾎﾟｯﾌﾟ体" pitchFamily="50" charset="-128"/>
              </a:rPr>
            </a:br>
            <a:r>
              <a:rPr lang="en-US" altLang="ja-JP" dirty="0" smtClean="0">
                <a:solidFill>
                  <a:srgbClr val="0070C0"/>
                </a:solidFill>
                <a:latin typeface="HGP創英角ﾎﾟｯﾌﾟ体" pitchFamily="50" charset="-128"/>
                <a:ea typeface="HGP創英角ﾎﾟｯﾌﾟ体" pitchFamily="50" charset="-128"/>
              </a:rPr>
              <a:t/>
            </a:r>
            <a:br>
              <a:rPr lang="en-US" altLang="ja-JP" dirty="0" smtClean="0">
                <a:solidFill>
                  <a:srgbClr val="0070C0"/>
                </a:solidFill>
                <a:latin typeface="HGP創英角ﾎﾟｯﾌﾟ体" pitchFamily="50" charset="-128"/>
                <a:ea typeface="HGP創英角ﾎﾟｯﾌﾟ体" pitchFamily="50" charset="-128"/>
              </a:rPr>
            </a:br>
            <a:r>
              <a:rPr lang="ja-JP" altLang="en-US" sz="2700" dirty="0" smtClean="0">
                <a:solidFill>
                  <a:srgbClr val="0070C0"/>
                </a:solidFill>
              </a:rPr>
              <a:t>参考</a:t>
            </a:r>
            <a:r>
              <a:rPr lang="ja-JP" altLang="en-US" sz="2700" dirty="0" smtClean="0">
                <a:solidFill>
                  <a:srgbClr val="0070C0"/>
                </a:solidFill>
              </a:rPr>
              <a:t>資料、データは下記</a:t>
            </a:r>
            <a:r>
              <a:rPr lang="en-US" altLang="ja-JP" sz="2700" dirty="0" smtClean="0">
                <a:solidFill>
                  <a:srgbClr val="0070C0"/>
                </a:solidFill>
              </a:rPr>
              <a:t>Web</a:t>
            </a:r>
            <a:r>
              <a:rPr lang="ja-JP" altLang="en-US" sz="2700" dirty="0" smtClean="0">
                <a:solidFill>
                  <a:srgbClr val="0070C0"/>
                </a:solidFill>
              </a:rPr>
              <a:t>より再掲させていただきました</a:t>
            </a:r>
            <a:endParaRPr kumimoji="1" lang="ja-JP" altLang="en-US" sz="2700" dirty="0">
              <a:solidFill>
                <a:srgbClr val="0070C0"/>
              </a:solidFill>
              <a:latin typeface="HGP創英角ﾎﾟｯﾌﾟ体" pitchFamily="50" charset="-128"/>
              <a:ea typeface="HGP創英角ﾎﾟｯﾌﾟ体" pitchFamily="50" charset="-128"/>
            </a:endParaRPr>
          </a:p>
        </p:txBody>
      </p:sp>
      <p:sp>
        <p:nvSpPr>
          <p:cNvPr id="3" name="コンテンツ プレースホルダ 2"/>
          <p:cNvSpPr>
            <a:spLocks noGrp="1"/>
          </p:cNvSpPr>
          <p:nvPr>
            <p:ph idx="1"/>
          </p:nvPr>
        </p:nvSpPr>
        <p:spPr>
          <a:xfrm>
            <a:off x="1835696" y="2636912"/>
            <a:ext cx="5472608" cy="2985195"/>
          </a:xfrm>
        </p:spPr>
        <p:txBody>
          <a:bodyPr>
            <a:normAutofit lnSpcReduction="10000"/>
          </a:bodyPr>
          <a:lstStyle/>
          <a:p>
            <a:pPr>
              <a:buNone/>
            </a:pPr>
            <a:r>
              <a:rPr kumimoji="1" lang="ja-JP" altLang="en-US" sz="2400" dirty="0" smtClean="0"/>
              <a:t>　</a:t>
            </a:r>
            <a:endParaRPr kumimoji="1" lang="en-US" altLang="ja-JP" sz="2400" dirty="0" smtClean="0">
              <a:solidFill>
                <a:srgbClr val="0070C0"/>
              </a:solidFill>
            </a:endParaRPr>
          </a:p>
          <a:p>
            <a:endParaRPr lang="en-US" altLang="ja-JP" sz="2400" dirty="0" smtClean="0"/>
          </a:p>
          <a:p>
            <a:r>
              <a:rPr kumimoji="1" lang="ja-JP" altLang="en-US" sz="2400" dirty="0" smtClean="0">
                <a:solidFill>
                  <a:srgbClr val="002060"/>
                </a:solidFill>
              </a:rPr>
              <a:t>福島県</a:t>
            </a:r>
            <a:r>
              <a:rPr kumimoji="1" lang="en-US" altLang="ja-JP" sz="2400" dirty="0" smtClean="0">
                <a:solidFill>
                  <a:srgbClr val="002060"/>
                </a:solidFill>
              </a:rPr>
              <a:t>HP</a:t>
            </a:r>
            <a:r>
              <a:rPr kumimoji="1" lang="ja-JP" altLang="en-US" sz="2400" dirty="0" smtClean="0">
                <a:solidFill>
                  <a:srgbClr val="002060"/>
                </a:solidFill>
              </a:rPr>
              <a:t>　原子力災害情報</a:t>
            </a:r>
            <a:endParaRPr kumimoji="1" lang="en-US" altLang="ja-JP" sz="2400" dirty="0" smtClean="0">
              <a:solidFill>
                <a:srgbClr val="002060"/>
              </a:solidFill>
            </a:endParaRPr>
          </a:p>
          <a:p>
            <a:r>
              <a:rPr lang="ja-JP" altLang="en-US" sz="2400" dirty="0" smtClean="0">
                <a:solidFill>
                  <a:srgbClr val="002060"/>
                </a:solidFill>
              </a:rPr>
              <a:t>原子力規制委員会</a:t>
            </a:r>
            <a:endParaRPr lang="en-US" altLang="ja-JP" sz="2400" dirty="0" smtClean="0">
              <a:solidFill>
                <a:srgbClr val="002060"/>
              </a:solidFill>
            </a:endParaRPr>
          </a:p>
          <a:p>
            <a:r>
              <a:rPr lang="ja-JP" altLang="en-US" sz="2400" dirty="0" smtClean="0">
                <a:solidFill>
                  <a:srgbClr val="002060"/>
                </a:solidFill>
              </a:rPr>
              <a:t>朝日新聞　（朝日デジタル）</a:t>
            </a:r>
            <a:endParaRPr lang="en-US" altLang="ja-JP" sz="2400" dirty="0" smtClean="0">
              <a:solidFill>
                <a:srgbClr val="002060"/>
              </a:solidFill>
            </a:endParaRPr>
          </a:p>
          <a:p>
            <a:r>
              <a:rPr lang="ja-JP" altLang="en-US" sz="2400" dirty="0" smtClean="0">
                <a:solidFill>
                  <a:srgbClr val="002060"/>
                </a:solidFill>
              </a:rPr>
              <a:t>農林</a:t>
            </a:r>
            <a:r>
              <a:rPr lang="ja-JP" altLang="en-US" sz="2400" dirty="0" smtClean="0">
                <a:solidFill>
                  <a:srgbClr val="002060"/>
                </a:solidFill>
              </a:rPr>
              <a:t>水産省</a:t>
            </a:r>
            <a:endParaRPr lang="en-US" altLang="ja-JP" sz="2400" dirty="0" smtClean="0">
              <a:solidFill>
                <a:srgbClr val="002060"/>
              </a:solidFill>
            </a:endParaRPr>
          </a:p>
          <a:p>
            <a:r>
              <a:rPr lang="ja-JP" altLang="en-US" sz="2400" dirty="0" smtClean="0">
                <a:solidFill>
                  <a:srgbClr val="002060"/>
                </a:solidFill>
              </a:rPr>
              <a:t>東京電力</a:t>
            </a:r>
            <a:endParaRPr lang="en-US" altLang="ja-JP" sz="2400" dirty="0" smtClean="0">
              <a:solidFill>
                <a:srgbClr val="002060"/>
              </a:solidFill>
            </a:endParaRPr>
          </a:p>
          <a:p>
            <a:endParaRPr kumimoji="1" lang="ja-JP" altLang="en-US"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新聞報道　</a:t>
            </a:r>
            <a:r>
              <a:rPr lang="ja-JP" altLang="en-US" sz="2000" dirty="0"/>
              <a:t>朝日新聞　７／</a:t>
            </a:r>
            <a:r>
              <a:rPr lang="ja-JP" altLang="en-US" sz="2000" dirty="0" smtClean="0"/>
              <a:t>１４　その３</a:t>
            </a:r>
            <a:endParaRPr kumimoji="1" lang="ja-JP" altLang="en-US" sz="2000"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034942" y="1600200"/>
            <a:ext cx="5074115" cy="4525963"/>
          </a:xfrm>
        </p:spPr>
      </p:pic>
    </p:spTree>
    <p:extLst>
      <p:ext uri="{BB962C8B-B14F-4D97-AF65-F5344CB8AC3E}">
        <p14:creationId xmlns="" xmlns:p14="http://schemas.microsoft.com/office/powerpoint/2010/main" val="1119709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en-US" dirty="0" smtClean="0"/>
              <a:t>新聞報道　</a:t>
            </a:r>
            <a:r>
              <a:rPr lang="ja-JP" altLang="en-US" sz="3200" dirty="0" smtClean="0"/>
              <a:t>朝日新聞　７／３１　</a:t>
            </a:r>
            <a:endParaRPr kumimoji="1" lang="ja-JP" altLang="en-US" sz="3200" dirty="0"/>
          </a:p>
        </p:txBody>
      </p:sp>
      <p:pic>
        <p:nvPicPr>
          <p:cNvPr id="4" name="コンテンツ プレースホルダー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687362" y="1600200"/>
            <a:ext cx="5769276" cy="4525963"/>
          </a:xfrm>
        </p:spPr>
      </p:pic>
    </p:spTree>
    <p:extLst>
      <p:ext uri="{BB962C8B-B14F-4D97-AF65-F5344CB8AC3E}">
        <p14:creationId xmlns="" xmlns:p14="http://schemas.microsoft.com/office/powerpoint/2010/main" val="2015798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476672"/>
            <a:ext cx="8229600" cy="922114"/>
          </a:xfrm>
        </p:spPr>
        <p:txBody>
          <a:bodyPr>
            <a:noAutofit/>
          </a:bodyPr>
          <a:lstStyle/>
          <a:p>
            <a:r>
              <a:rPr lang="ja-JP" altLang="ja-JP" sz="2800" b="1" dirty="0" smtClean="0">
                <a:solidFill>
                  <a:srgbClr val="0070C0"/>
                </a:solidFill>
              </a:rPr>
              <a:t>原発がれき撤去　東電は飛散対策第一に （</a:t>
            </a:r>
            <a:r>
              <a:rPr lang="en-US" altLang="ja-JP" sz="2800" b="1" dirty="0" smtClean="0">
                <a:solidFill>
                  <a:srgbClr val="0070C0"/>
                </a:solidFill>
              </a:rPr>
              <a:t>2014/7/19</a:t>
            </a:r>
            <a:r>
              <a:rPr lang="ja-JP" altLang="ja-JP" sz="2800" b="1" dirty="0" smtClean="0">
                <a:solidFill>
                  <a:srgbClr val="0070C0"/>
                </a:solidFill>
              </a:rPr>
              <a:t>） 　　</a:t>
            </a:r>
            <a:r>
              <a:rPr lang="ja-JP" altLang="ja-JP" sz="2000" b="1" dirty="0" smtClean="0">
                <a:solidFill>
                  <a:srgbClr val="0070C0"/>
                </a:solidFill>
              </a:rPr>
              <a:t>　日本農業新聞</a:t>
            </a:r>
            <a:r>
              <a:rPr lang="ja-JP" altLang="en-US" sz="2000" b="1" dirty="0" smtClean="0">
                <a:solidFill>
                  <a:srgbClr val="0070C0"/>
                </a:solidFill>
              </a:rPr>
              <a:t>　その１</a:t>
            </a:r>
            <a:r>
              <a:rPr lang="ja-JP" altLang="ja-JP" sz="2000" dirty="0" smtClean="0">
                <a:solidFill>
                  <a:srgbClr val="0070C0"/>
                </a:solidFill>
              </a:rPr>
              <a:t/>
            </a:r>
            <a:br>
              <a:rPr lang="ja-JP" altLang="ja-JP" sz="2000" dirty="0" smtClean="0">
                <a:solidFill>
                  <a:srgbClr val="0070C0"/>
                </a:solidFill>
              </a:rPr>
            </a:br>
            <a:endParaRPr kumimoji="1" lang="ja-JP" altLang="en-US" sz="2000" dirty="0">
              <a:solidFill>
                <a:srgbClr val="0070C0"/>
              </a:solidFill>
            </a:endParaRPr>
          </a:p>
        </p:txBody>
      </p:sp>
      <p:sp>
        <p:nvSpPr>
          <p:cNvPr id="3" name="コンテンツ プレースホルダー 2"/>
          <p:cNvSpPr>
            <a:spLocks noGrp="1"/>
          </p:cNvSpPr>
          <p:nvPr>
            <p:ph idx="1"/>
          </p:nvPr>
        </p:nvSpPr>
        <p:spPr>
          <a:xfrm>
            <a:off x="323528" y="1340768"/>
            <a:ext cx="8229600" cy="5256584"/>
          </a:xfrm>
        </p:spPr>
        <p:txBody>
          <a:bodyPr>
            <a:normAutofit fontScale="25000" lnSpcReduction="20000"/>
          </a:bodyPr>
          <a:lstStyle/>
          <a:p>
            <a:pPr marL="0" indent="0">
              <a:buNone/>
            </a:pPr>
            <a:endParaRPr lang="en-US" altLang="ja-JP" sz="4900" dirty="0" smtClean="0"/>
          </a:p>
          <a:p>
            <a:pPr marL="0" indent="0">
              <a:buNone/>
            </a:pPr>
            <a:r>
              <a:rPr lang="ja-JP" altLang="ja-JP" sz="7200" dirty="0">
                <a:latin typeface="+mn-ea"/>
              </a:rPr>
              <a:t>　東京電力の対応の不備がまた明らかになった。福島県南相馬市で２０１３年秋に収穫した米から基準値（１キロ当たり１００ベクレル）を超える放射性セシウムが検出された問題は、福島第１原子力発電所内のがれき撤去作業が原因とみられている。放射性物資が飛び散らないよう万全な対策が取れるまで撤去作業は再開するべきではない。</a:t>
            </a:r>
            <a:r>
              <a:rPr lang="en-US" altLang="ja-JP" sz="7200" dirty="0">
                <a:latin typeface="+mn-ea"/>
              </a:rPr>
              <a:t/>
            </a:r>
            <a:br>
              <a:rPr lang="en-US" altLang="ja-JP" sz="7200" dirty="0">
                <a:latin typeface="+mn-ea"/>
              </a:rPr>
            </a:br>
            <a:r>
              <a:rPr lang="en-US" altLang="ja-JP" sz="7200" dirty="0">
                <a:latin typeface="+mn-ea"/>
              </a:rPr>
              <a:t/>
            </a:r>
            <a:br>
              <a:rPr lang="en-US" altLang="ja-JP" sz="7200" dirty="0">
                <a:latin typeface="+mn-ea"/>
              </a:rPr>
            </a:br>
            <a:r>
              <a:rPr lang="ja-JP" altLang="ja-JP" sz="7200" dirty="0">
                <a:latin typeface="+mn-ea"/>
              </a:rPr>
              <a:t>　基準値を超えるセシウムが検出された米は、福島第１原発から２０キロ以上離れた水田のものも含まれていた。農水省は、東電が昨年８月に第１原発３号機の大型がれきを撤去した際、セシウムが付着した粉じんが舞い上がり、南相馬市まで飛散して米を汚染した可能性が捨て切れないとみている。</a:t>
            </a:r>
            <a:r>
              <a:rPr lang="en-US" altLang="ja-JP" sz="7200" dirty="0">
                <a:latin typeface="+mn-ea"/>
              </a:rPr>
              <a:t/>
            </a:r>
            <a:br>
              <a:rPr lang="en-US" altLang="ja-JP" sz="7200" dirty="0">
                <a:latin typeface="+mn-ea"/>
              </a:rPr>
            </a:br>
            <a:r>
              <a:rPr lang="en-US" altLang="ja-JP" sz="7200" dirty="0">
                <a:latin typeface="+mn-ea"/>
              </a:rPr>
              <a:t/>
            </a:r>
            <a:br>
              <a:rPr lang="en-US" altLang="ja-JP" sz="7200" dirty="0">
                <a:latin typeface="+mn-ea"/>
              </a:rPr>
            </a:br>
            <a:r>
              <a:rPr lang="ja-JP" altLang="ja-JP" sz="7200" dirty="0">
                <a:latin typeface="+mn-ea"/>
              </a:rPr>
              <a:t>　“飛散原因”説は、研究者の調査からも裏付けされつつある。東京農業大学の後藤逸男教授らの研究チームは１１年から同市の農家と共に水田の除染対策に取り組んでいる。ゼオライトとカリ肥料の施用で１２年産玄米の放射性セシウムは１キロ当たり５～１２ベクレルにまで下がった。１３年産玄米は５ベクレル以下、すなわち福島県の全袋調査では検出限界値以下になると推定され、周囲からも期待が高まった</a:t>
            </a:r>
            <a:r>
              <a:rPr lang="ja-JP" altLang="ja-JP" sz="7200" dirty="0" smtClean="0">
                <a:latin typeface="+mn-ea"/>
              </a:rPr>
              <a:t>。</a:t>
            </a:r>
            <a:r>
              <a:rPr lang="ja-JP" altLang="ja-JP" sz="7200" dirty="0" smtClean="0"/>
              <a:t>　ところが９月に玄米の放射性セシウムを測定した結果、３０～５０ベクレルと予想を大きく上回る値となった。地元農家のショックは大きく、「なぜか」という疑問が広がっていった。水田土壌中のセシウムを調べたが、前年の数値よりも減少していた。後藤教授は土壌由来でなく、何らかの原因で玄米が外部から汚染されたと考え、県と市にも今春、この事実を伝えた。</a:t>
            </a:r>
            <a:r>
              <a:rPr lang="en-US" altLang="ja-JP" sz="8000" dirty="0" smtClean="0"/>
              <a:t/>
            </a:r>
            <a:br>
              <a:rPr lang="en-US" altLang="ja-JP" sz="8000" dirty="0" smtClean="0"/>
            </a:br>
            <a:r>
              <a:rPr lang="en-US" altLang="ja-JP" sz="8000" dirty="0" smtClean="0">
                <a:solidFill>
                  <a:schemeClr val="accent5">
                    <a:lumMod val="75000"/>
                  </a:schemeClr>
                </a:solidFill>
              </a:rPr>
              <a:t/>
            </a:r>
            <a:br>
              <a:rPr lang="en-US" altLang="ja-JP" sz="8000" dirty="0" smtClean="0">
                <a:solidFill>
                  <a:schemeClr val="accent5">
                    <a:lumMod val="75000"/>
                  </a:schemeClr>
                </a:solidFill>
              </a:rPr>
            </a:br>
            <a:endParaRPr lang="en-US" altLang="ja-JP" sz="8000" dirty="0" smtClean="0">
              <a:solidFill>
                <a:schemeClr val="accent5">
                  <a:lumMod val="75000"/>
                </a:schemeClr>
              </a:solidFill>
              <a:latin typeface="+mn-ea"/>
            </a:endParaRPr>
          </a:p>
          <a:p>
            <a:pPr marL="0" indent="0">
              <a:buNone/>
            </a:pPr>
            <a:r>
              <a:rPr lang="en-US" altLang="ja-JP" sz="8000" dirty="0">
                <a:latin typeface="+mn-ea"/>
              </a:rPr>
              <a:t/>
            </a:r>
            <a:br>
              <a:rPr lang="en-US" altLang="ja-JP" sz="8000" dirty="0">
                <a:latin typeface="+mn-ea"/>
              </a:rPr>
            </a:br>
            <a:r>
              <a:rPr lang="en-US" altLang="ja-JP" sz="8000" dirty="0">
                <a:latin typeface="+mn-ea"/>
              </a:rPr>
              <a:t/>
            </a:r>
            <a:br>
              <a:rPr lang="en-US" altLang="ja-JP" sz="8000" dirty="0">
                <a:latin typeface="+mn-ea"/>
              </a:rPr>
            </a:br>
            <a:endParaRPr kumimoji="1" lang="ja-JP" altLang="en-US" sz="8000" dirty="0">
              <a:latin typeface="+mn-ea"/>
            </a:endParaRPr>
          </a:p>
        </p:txBody>
      </p:sp>
    </p:spTree>
    <p:extLst>
      <p:ext uri="{BB962C8B-B14F-4D97-AF65-F5344CB8AC3E}">
        <p14:creationId xmlns="" xmlns:p14="http://schemas.microsoft.com/office/powerpoint/2010/main" val="2112632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260648"/>
            <a:ext cx="8229600" cy="1143000"/>
          </a:xfrm>
        </p:spPr>
        <p:txBody>
          <a:bodyPr>
            <a:normAutofit fontScale="90000"/>
          </a:bodyPr>
          <a:lstStyle/>
          <a:p>
            <a:r>
              <a:rPr lang="ja-JP" altLang="ja-JP" sz="3100" b="1" dirty="0" smtClean="0">
                <a:solidFill>
                  <a:srgbClr val="0070C0"/>
                </a:solidFill>
              </a:rPr>
              <a:t>原発がれき撤去　東電は飛散対策第一に （</a:t>
            </a:r>
            <a:r>
              <a:rPr lang="en-US" altLang="ja-JP" sz="3100" b="1" dirty="0" smtClean="0">
                <a:solidFill>
                  <a:srgbClr val="0070C0"/>
                </a:solidFill>
              </a:rPr>
              <a:t>2014/7/19</a:t>
            </a:r>
            <a:r>
              <a:rPr lang="ja-JP" altLang="ja-JP" sz="3100" b="1" dirty="0" smtClean="0">
                <a:solidFill>
                  <a:srgbClr val="0070C0"/>
                </a:solidFill>
              </a:rPr>
              <a:t>） 　</a:t>
            </a:r>
            <a:r>
              <a:rPr lang="ja-JP" altLang="ja-JP" b="1" dirty="0" smtClean="0">
                <a:solidFill>
                  <a:srgbClr val="0070C0"/>
                </a:solidFill>
              </a:rPr>
              <a:t>　</a:t>
            </a:r>
            <a:r>
              <a:rPr lang="ja-JP" altLang="ja-JP" sz="2800" b="1" dirty="0" smtClean="0">
                <a:solidFill>
                  <a:srgbClr val="0070C0"/>
                </a:solidFill>
              </a:rPr>
              <a:t>　</a:t>
            </a:r>
            <a:r>
              <a:rPr lang="ja-JP" altLang="ja-JP" sz="2200" b="1" dirty="0" smtClean="0">
                <a:solidFill>
                  <a:srgbClr val="0070C0"/>
                </a:solidFill>
              </a:rPr>
              <a:t>日本農業新聞</a:t>
            </a:r>
            <a:r>
              <a:rPr lang="ja-JP" altLang="en-US" sz="2200" b="1" dirty="0" smtClean="0">
                <a:solidFill>
                  <a:srgbClr val="0070C0"/>
                </a:solidFill>
              </a:rPr>
              <a:t>　その２</a:t>
            </a:r>
            <a:r>
              <a:rPr lang="ja-JP" altLang="ja-JP" sz="2200" dirty="0" smtClean="0">
                <a:solidFill>
                  <a:srgbClr val="0070C0"/>
                </a:solidFill>
              </a:rPr>
              <a:t/>
            </a:r>
            <a:br>
              <a:rPr lang="ja-JP" altLang="ja-JP" sz="2200" dirty="0" smtClean="0">
                <a:solidFill>
                  <a:srgbClr val="0070C0"/>
                </a:solidFill>
              </a:rPr>
            </a:br>
            <a:endParaRPr kumimoji="1" lang="ja-JP" altLang="en-US" sz="2200" dirty="0"/>
          </a:p>
        </p:txBody>
      </p:sp>
      <p:sp>
        <p:nvSpPr>
          <p:cNvPr id="3" name="コンテンツ プレースホルダー 2"/>
          <p:cNvSpPr>
            <a:spLocks noGrp="1"/>
          </p:cNvSpPr>
          <p:nvPr>
            <p:ph idx="1"/>
          </p:nvPr>
        </p:nvSpPr>
        <p:spPr>
          <a:xfrm>
            <a:off x="457200" y="1412776"/>
            <a:ext cx="8229600" cy="5328592"/>
          </a:xfrm>
        </p:spPr>
        <p:txBody>
          <a:bodyPr>
            <a:noAutofit/>
          </a:bodyPr>
          <a:lstStyle/>
          <a:p>
            <a:pPr marL="0" indent="0">
              <a:buNone/>
            </a:pPr>
            <a:r>
              <a:rPr lang="ja-JP" altLang="ja-JP" sz="1800" dirty="0" smtClean="0"/>
              <a:t>　後藤教授は「飛散が原因と判明すれば、それを防げば大丈夫だ。東電は完全な飛散防止対策ができるまで撤去作業を停止すること。その上で、栽培作物がない時期に実施するべきだ」とし、特に大豆収穫後の１１月から冬期の作業を要望している。</a:t>
            </a:r>
            <a:r>
              <a:rPr lang="en-US" altLang="ja-JP" sz="1800" dirty="0" smtClean="0"/>
              <a:t/>
            </a:r>
            <a:br>
              <a:rPr lang="en-US" altLang="ja-JP" sz="1800" dirty="0" smtClean="0"/>
            </a:br>
            <a:r>
              <a:rPr lang="en-US" altLang="ja-JP" sz="1800" dirty="0" smtClean="0"/>
              <a:t/>
            </a:r>
            <a:br>
              <a:rPr lang="en-US" altLang="ja-JP" sz="1800" dirty="0" smtClean="0"/>
            </a:br>
            <a:r>
              <a:rPr lang="ja-JP" altLang="ja-JP" sz="1800" dirty="0" smtClean="0"/>
              <a:t>　同市内の避難区域を除く地区では今年、放射性物質の吸収抑制対策の実施や米の全量全袋検査をクリアすれば米を出荷できるようになった。市は作付けを促すため助成措置を打ち出すなどして５００ヘクタールでの作付けを計画。ところが実際は１１０ヘクタールにとどまり、実証栽培に取り組んだ昨年より減った。最大の理由は、除染事業の遅れだ。</a:t>
            </a:r>
            <a:r>
              <a:rPr lang="en-US" altLang="ja-JP" sz="1800" dirty="0" smtClean="0"/>
              <a:t/>
            </a:r>
            <a:br>
              <a:rPr lang="en-US" altLang="ja-JP" sz="1800" dirty="0" smtClean="0"/>
            </a:br>
            <a:r>
              <a:rPr lang="en-US" altLang="ja-JP" sz="1800" dirty="0" smtClean="0"/>
              <a:t/>
            </a:r>
            <a:br>
              <a:rPr lang="en-US" altLang="ja-JP" sz="1800" dirty="0" smtClean="0"/>
            </a:br>
            <a:r>
              <a:rPr lang="ja-JP" altLang="ja-JP" sz="1800" dirty="0" smtClean="0"/>
              <a:t>　昨年の実証栽培の結果が農家の作付け意欲をなえさせたのではないかとの見方もある。東電と農水省は、なぜもっと早く飛散の事実を地元に説明できなかったのか。林芳正農相は「関係は不明で原因は特定できなかった」と説明するが、地元住民にはあらゆる情報提供をするべきである。情報を出し渋ることで、県民の不安を増幅させてはならない。</a:t>
            </a:r>
            <a:r>
              <a:rPr lang="en-US" altLang="ja-JP" sz="1800" dirty="0" smtClean="0"/>
              <a:t/>
            </a:r>
            <a:br>
              <a:rPr lang="en-US" altLang="ja-JP" sz="1800" dirty="0" smtClean="0"/>
            </a:br>
            <a:r>
              <a:rPr lang="en-US" altLang="ja-JP" sz="1800" dirty="0" smtClean="0"/>
              <a:t/>
            </a:r>
            <a:br>
              <a:rPr lang="en-US" altLang="ja-JP" sz="1800" dirty="0" smtClean="0"/>
            </a:br>
            <a:r>
              <a:rPr lang="ja-JP" altLang="ja-JP" sz="1800" dirty="0" smtClean="0"/>
              <a:t>　福島第１原発の廃炉作業は３０～４０年かかるとされる。震災がれき処理は急ぐべきだが、東電と国は二次汚染が起こらぬよう万全の対策を講じ、地域の復興を最優先するべきだ。</a:t>
            </a:r>
            <a:r>
              <a:rPr lang="en-US" altLang="ja-JP" sz="1800" dirty="0" smtClean="0"/>
              <a:t/>
            </a:r>
            <a:br>
              <a:rPr lang="en-US" altLang="ja-JP" sz="1800" dirty="0" smtClean="0"/>
            </a:br>
            <a:endParaRPr lang="ja-JP" altLang="en-US" sz="1800" dirty="0"/>
          </a:p>
          <a:p>
            <a:pPr marL="0" indent="0">
              <a:buNone/>
            </a:pPr>
            <a:endParaRPr kumimoji="1" lang="ja-JP" altLang="en-US" sz="2000" dirty="0"/>
          </a:p>
        </p:txBody>
      </p:sp>
    </p:spTree>
    <p:extLst>
      <p:ext uri="{BB962C8B-B14F-4D97-AF65-F5344CB8AC3E}">
        <p14:creationId xmlns="" xmlns:p14="http://schemas.microsoft.com/office/powerpoint/2010/main" val="35407458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solidFill>
                  <a:srgbClr val="0070C0"/>
                </a:solidFill>
              </a:rPr>
              <a:t>東電放射能放出量評価</a:t>
            </a:r>
            <a:endParaRPr kumimoji="1" lang="ja-JP" altLang="en-US" dirty="0">
              <a:solidFill>
                <a:srgbClr val="0070C0"/>
              </a:solidFill>
            </a:endParaRPr>
          </a:p>
        </p:txBody>
      </p:sp>
      <p:pic>
        <p:nvPicPr>
          <p:cNvPr id="4" name="コンテンツ プレースホルダ 3" descr="福一放射能放出量.png"/>
          <p:cNvPicPr>
            <a:picLocks noGrp="1" noChangeAspect="1"/>
          </p:cNvPicPr>
          <p:nvPr>
            <p:ph idx="1"/>
          </p:nvPr>
        </p:nvPicPr>
        <p:blipFill>
          <a:blip r:embed="rId2" cstate="print"/>
          <a:stretch>
            <a:fillRect/>
          </a:stretch>
        </p:blipFill>
        <p:spPr>
          <a:xfrm>
            <a:off x="1909390" y="1772152"/>
            <a:ext cx="5325219" cy="4182059"/>
          </a:xfr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201</Words>
  <Application>Microsoft Office PowerPoint</Application>
  <PresentationFormat>画面に合わせる (4:3)</PresentationFormat>
  <Paragraphs>115</Paragraphs>
  <Slides>46</Slides>
  <Notes>1</Notes>
  <HiddenSlides>0</HiddenSlides>
  <MMClips>0</MMClips>
  <ScaleCrop>false</ScaleCrop>
  <HeadingPairs>
    <vt:vector size="4" baseType="variant">
      <vt:variant>
        <vt:lpstr>テーマ</vt:lpstr>
      </vt:variant>
      <vt:variant>
        <vt:i4>1</vt:i4>
      </vt:variant>
      <vt:variant>
        <vt:lpstr>スライド タイトル</vt:lpstr>
      </vt:variant>
      <vt:variant>
        <vt:i4>46</vt:i4>
      </vt:variant>
    </vt:vector>
  </HeadingPairs>
  <TitlesOfParts>
    <vt:vector size="47" baseType="lpstr">
      <vt:lpstr>Office ​​テーマ</vt:lpstr>
      <vt:lpstr>福島第一原発３号機 放射性がれき粉塵排出事故</vt:lpstr>
      <vt:lpstr>福島第一原発放射性がれき粉塵排出事故</vt:lpstr>
      <vt:lpstr>１　新聞報道　朝日新聞　７／１４　その１</vt:lpstr>
      <vt:lpstr>新聞報道　朝日新聞　７／１４　その２</vt:lpstr>
      <vt:lpstr>新聞報道　朝日新聞　７／１４　その３</vt:lpstr>
      <vt:lpstr>新聞報道　朝日新聞　７／３１　</vt:lpstr>
      <vt:lpstr>原発がれき撤去　東電は飛散対策第一に （2014/7/19） 　　　日本農業新聞　その１ </vt:lpstr>
      <vt:lpstr>原発がれき撤去　東電は飛散対策第一に （2014/7/19） 　　　日本農業新聞　その２ </vt:lpstr>
      <vt:lpstr>東電放射能放出量評価</vt:lpstr>
      <vt:lpstr>大爆発で壊れた３号機 プルサーマル炉でMOX燃料だ</vt:lpstr>
      <vt:lpstr>SPEEDI予測と汚染米</vt:lpstr>
      <vt:lpstr>新聞報道の要点</vt:lpstr>
      <vt:lpstr>２　モニタリングデータ                                      （放射線モニタリング情報　－原子力規制委員会) </vt:lpstr>
      <vt:lpstr>スライド 14</vt:lpstr>
      <vt:lpstr>５月・８月の双葉町郡山に注目 富岡、大熊、双葉は常時放射能が降っている</vt:lpstr>
      <vt:lpstr>５月・８月に注目 事故当時の高濃度汚染地区は降下物多い</vt:lpstr>
      <vt:lpstr>大気中浮遊じん　５月・８月に注目 採取期間の違いに注意</vt:lpstr>
      <vt:lpstr>中通り、会津には飛んでいない? 採取期間に注意　１日のみの測定</vt:lpstr>
      <vt:lpstr>３　基準超過米が出た太田川水系の汚染</vt:lpstr>
      <vt:lpstr>作付け制限地域と太田地区</vt:lpstr>
      <vt:lpstr>汚染米分布図</vt:lpstr>
      <vt:lpstr>汚染米が出た太田川水系</vt:lpstr>
      <vt:lpstr>スライド 23</vt:lpstr>
      <vt:lpstr>横川ダムのセシウム濃度</vt:lpstr>
      <vt:lpstr>太田川底質モニタリング</vt:lpstr>
      <vt:lpstr>南相馬市農地汚染地図</vt:lpstr>
      <vt:lpstr>太田地区農地の汚染度</vt:lpstr>
      <vt:lpstr>４　稲のセシウム吸収のメカニズム</vt:lpstr>
      <vt:lpstr>スライド 29</vt:lpstr>
      <vt:lpstr>スライド 30</vt:lpstr>
      <vt:lpstr>スライド 31</vt:lpstr>
      <vt:lpstr>スライド 32</vt:lpstr>
      <vt:lpstr>雲母由来の粘土に吸着するセシウム</vt:lpstr>
      <vt:lpstr>雲母由来の粘土の顕微鏡写真</vt:lpstr>
      <vt:lpstr>５　２５年産の玄米汚染結果</vt:lpstr>
      <vt:lpstr>スライド 36</vt:lpstr>
      <vt:lpstr>スライド 37</vt:lpstr>
      <vt:lpstr>スライド 38</vt:lpstr>
      <vt:lpstr>農水省試験栽培結果の総括（２５年度）</vt:lpstr>
      <vt:lpstr>スライド 40</vt:lpstr>
      <vt:lpstr>６　飛散した放射能の核種 ―原発事故で放出された核種　　猛毒のプルトニウムやストロンチウムもー</vt:lpstr>
      <vt:lpstr>猛毒プルトニウムは４種 合計１兆２２５０億ベクレル (１０＾１２＝兆、１０＾１６＝京）</vt:lpstr>
      <vt:lpstr>ヨウ素は４種、約２０京ベクレル 　　　　　　　　　　　　　　　　　　　(１０＾１２＝兆、１０＾１６＝京）</vt:lpstr>
      <vt:lpstr>セシウムの年間摂取限度は ０．０４７マイクログラム（吸入）</vt:lpstr>
      <vt:lpstr>まとめ 事故の後も続く放射能放出</vt:lpstr>
      <vt:lpstr>おわり  参考資料、データは下記Webより再掲させていただきました</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福島第一原発３号機 放射性がれき粉塵排出事故</dc:title>
  <dc:creator>user</dc:creator>
  <cp:lastModifiedBy>owner</cp:lastModifiedBy>
  <cp:revision>91</cp:revision>
  <dcterms:created xsi:type="dcterms:W3CDTF">2014-08-10T11:30:10Z</dcterms:created>
  <dcterms:modified xsi:type="dcterms:W3CDTF">2014-09-20T02:48:06Z</dcterms:modified>
</cp:coreProperties>
</file>