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73"/>
  </p:notesMasterIdLst>
  <p:sldIdLst>
    <p:sldId id="256" r:id="rId2"/>
    <p:sldId id="271" r:id="rId3"/>
    <p:sldId id="257" r:id="rId4"/>
    <p:sldId id="313" r:id="rId5"/>
    <p:sldId id="315" r:id="rId6"/>
    <p:sldId id="317" r:id="rId7"/>
    <p:sldId id="319" r:id="rId8"/>
    <p:sldId id="320" r:id="rId9"/>
    <p:sldId id="321" r:id="rId10"/>
    <p:sldId id="322" r:id="rId11"/>
    <p:sldId id="323" r:id="rId12"/>
    <p:sldId id="324" r:id="rId13"/>
    <p:sldId id="325" r:id="rId14"/>
    <p:sldId id="326" r:id="rId15"/>
    <p:sldId id="300" r:id="rId16"/>
    <p:sldId id="327" r:id="rId17"/>
    <p:sldId id="328" r:id="rId18"/>
    <p:sldId id="329" r:id="rId19"/>
    <p:sldId id="330" r:id="rId20"/>
    <p:sldId id="331" r:id="rId21"/>
    <p:sldId id="332" r:id="rId22"/>
    <p:sldId id="333" r:id="rId23"/>
    <p:sldId id="334" r:id="rId24"/>
    <p:sldId id="335" r:id="rId25"/>
    <p:sldId id="336" r:id="rId26"/>
    <p:sldId id="338" r:id="rId27"/>
    <p:sldId id="339" r:id="rId28"/>
    <p:sldId id="293" r:id="rId29"/>
    <p:sldId id="305" r:id="rId30"/>
    <p:sldId id="340" r:id="rId31"/>
    <p:sldId id="341" r:id="rId32"/>
    <p:sldId id="297" r:id="rId33"/>
    <p:sldId id="298" r:id="rId34"/>
    <p:sldId id="291" r:id="rId35"/>
    <p:sldId id="342" r:id="rId36"/>
    <p:sldId id="355" r:id="rId37"/>
    <p:sldId id="356" r:id="rId38"/>
    <p:sldId id="357" r:id="rId39"/>
    <p:sldId id="358" r:id="rId40"/>
    <p:sldId id="350" r:id="rId41"/>
    <p:sldId id="351" r:id="rId42"/>
    <p:sldId id="352" r:id="rId43"/>
    <p:sldId id="353" r:id="rId44"/>
    <p:sldId id="354" r:id="rId45"/>
    <p:sldId id="348" r:id="rId46"/>
    <p:sldId id="360" r:id="rId47"/>
    <p:sldId id="261" r:id="rId48"/>
    <p:sldId id="267" r:id="rId49"/>
    <p:sldId id="268" r:id="rId50"/>
    <p:sldId id="361" r:id="rId51"/>
    <p:sldId id="269" r:id="rId52"/>
    <p:sldId id="270" r:id="rId53"/>
    <p:sldId id="272" r:id="rId54"/>
    <p:sldId id="273" r:id="rId55"/>
    <p:sldId id="275" r:id="rId56"/>
    <p:sldId id="276" r:id="rId57"/>
    <p:sldId id="277" r:id="rId58"/>
    <p:sldId id="278" r:id="rId59"/>
    <p:sldId id="279" r:id="rId60"/>
    <p:sldId id="280" r:id="rId61"/>
    <p:sldId id="281" r:id="rId62"/>
    <p:sldId id="294" r:id="rId63"/>
    <p:sldId id="282" r:id="rId64"/>
    <p:sldId id="283" r:id="rId65"/>
    <p:sldId id="284" r:id="rId66"/>
    <p:sldId id="285" r:id="rId67"/>
    <p:sldId id="303" r:id="rId68"/>
    <p:sldId id="310" r:id="rId69"/>
    <p:sldId id="311" r:id="rId70"/>
    <p:sldId id="345" r:id="rId71"/>
    <p:sldId id="344" r:id="rId7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813" autoAdjust="0"/>
  </p:normalViewPr>
  <p:slideViewPr>
    <p:cSldViewPr>
      <p:cViewPr varScale="1">
        <p:scale>
          <a:sx n="50" d="100"/>
          <a:sy n="50" d="100"/>
        </p:scale>
        <p:origin x="1286" y="53"/>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A68438-7D3A-4B43-BCAF-FE42635BEA18}" type="datetimeFigureOut">
              <a:rPr kumimoji="1" lang="ja-JP" altLang="en-US" smtClean="0"/>
              <a:t>2014/5/26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4284B9-EC47-4886-B7F2-EF4990916E5A}" type="slidenum">
              <a:rPr kumimoji="1" lang="ja-JP" altLang="en-US" smtClean="0"/>
              <a:t>‹#›</a:t>
            </a:fld>
            <a:endParaRPr kumimoji="1" lang="ja-JP" altLang="en-US"/>
          </a:p>
        </p:txBody>
      </p:sp>
    </p:spTree>
    <p:extLst>
      <p:ext uri="{BB962C8B-B14F-4D97-AF65-F5344CB8AC3E}">
        <p14:creationId xmlns:p14="http://schemas.microsoft.com/office/powerpoint/2010/main" val="31917409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34284B9-EC47-4886-B7F2-EF4990916E5A}" type="slidenum">
              <a:rPr kumimoji="1" lang="ja-JP" altLang="en-US" smtClean="0"/>
              <a:t>1</a:t>
            </a:fld>
            <a:endParaRPr kumimoji="1" lang="ja-JP" altLang="en-US"/>
          </a:p>
        </p:txBody>
      </p:sp>
    </p:spTree>
    <p:extLst>
      <p:ext uri="{BB962C8B-B14F-4D97-AF65-F5344CB8AC3E}">
        <p14:creationId xmlns:p14="http://schemas.microsoft.com/office/powerpoint/2010/main" val="3135760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34284B9-EC47-4886-B7F2-EF4990916E5A}" type="slidenum">
              <a:rPr kumimoji="1" lang="ja-JP" altLang="en-US" smtClean="0"/>
              <a:t>52</a:t>
            </a:fld>
            <a:endParaRPr kumimoji="1" lang="ja-JP" altLang="en-US"/>
          </a:p>
        </p:txBody>
      </p:sp>
    </p:spTree>
    <p:extLst>
      <p:ext uri="{BB962C8B-B14F-4D97-AF65-F5344CB8AC3E}">
        <p14:creationId xmlns:p14="http://schemas.microsoft.com/office/powerpoint/2010/main" val="4075637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34284B9-EC47-4886-B7F2-EF4990916E5A}" type="slidenum">
              <a:rPr kumimoji="1" lang="ja-JP" altLang="en-US" smtClean="0"/>
              <a:t>65</a:t>
            </a:fld>
            <a:endParaRPr kumimoji="1" lang="ja-JP" altLang="en-US"/>
          </a:p>
        </p:txBody>
      </p:sp>
    </p:spTree>
    <p:extLst>
      <p:ext uri="{BB962C8B-B14F-4D97-AF65-F5344CB8AC3E}">
        <p14:creationId xmlns:p14="http://schemas.microsoft.com/office/powerpoint/2010/main" val="3013684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437D61-69A7-4E9E-871F-2A6260B57664}" type="slidenum">
              <a:rPr kumimoji="1" lang="ja-JP" altLang="en-US" smtClean="0"/>
              <a:t>71</a:t>
            </a:fld>
            <a:endParaRPr kumimoji="1" lang="ja-JP" altLang="en-US" dirty="0"/>
          </a:p>
        </p:txBody>
      </p:sp>
    </p:spTree>
    <p:extLst>
      <p:ext uri="{BB962C8B-B14F-4D97-AF65-F5344CB8AC3E}">
        <p14:creationId xmlns:p14="http://schemas.microsoft.com/office/powerpoint/2010/main" val="1145392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a:t>
            </a:r>
            <a:endParaRPr kumimoji="1" lang="ja-JP" altLang="en-US" dirty="0"/>
          </a:p>
        </p:txBody>
      </p:sp>
      <p:sp>
        <p:nvSpPr>
          <p:cNvPr id="4" name="スライド番号プレースホルダー 3"/>
          <p:cNvSpPr>
            <a:spLocks noGrp="1"/>
          </p:cNvSpPr>
          <p:nvPr>
            <p:ph type="sldNum" sz="quarter" idx="10"/>
          </p:nvPr>
        </p:nvSpPr>
        <p:spPr/>
        <p:txBody>
          <a:bodyPr/>
          <a:lstStyle/>
          <a:p>
            <a:fld id="{EE437D61-69A7-4E9E-871F-2A6260B57664}" type="slidenum">
              <a:rPr kumimoji="1" lang="ja-JP" altLang="en-US" smtClean="0"/>
              <a:t>5</a:t>
            </a:fld>
            <a:endParaRPr kumimoji="1" lang="ja-JP" altLang="en-US" dirty="0"/>
          </a:p>
        </p:txBody>
      </p:sp>
    </p:spTree>
    <p:extLst>
      <p:ext uri="{BB962C8B-B14F-4D97-AF65-F5344CB8AC3E}">
        <p14:creationId xmlns:p14="http://schemas.microsoft.com/office/powerpoint/2010/main" val="287325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437D61-69A7-4E9E-871F-2A6260B57664}" type="slidenum">
              <a:rPr kumimoji="1" lang="ja-JP" altLang="en-US" smtClean="0"/>
              <a:t>6</a:t>
            </a:fld>
            <a:endParaRPr kumimoji="1" lang="ja-JP" altLang="en-US" dirty="0"/>
          </a:p>
        </p:txBody>
      </p:sp>
    </p:spTree>
    <p:extLst>
      <p:ext uri="{BB962C8B-B14F-4D97-AF65-F5344CB8AC3E}">
        <p14:creationId xmlns:p14="http://schemas.microsoft.com/office/powerpoint/2010/main" val="1145392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　</a:t>
            </a:r>
            <a:endParaRPr kumimoji="1" lang="ja-JP" altLang="en-US" dirty="0"/>
          </a:p>
        </p:txBody>
      </p:sp>
      <p:sp>
        <p:nvSpPr>
          <p:cNvPr id="4" name="スライド番号プレースホルダー 3"/>
          <p:cNvSpPr>
            <a:spLocks noGrp="1"/>
          </p:cNvSpPr>
          <p:nvPr>
            <p:ph type="sldNum" sz="quarter" idx="10"/>
          </p:nvPr>
        </p:nvSpPr>
        <p:spPr/>
        <p:txBody>
          <a:bodyPr/>
          <a:lstStyle/>
          <a:p>
            <a:fld id="{EE437D61-69A7-4E9E-871F-2A6260B57664}" type="slidenum">
              <a:rPr kumimoji="1" lang="ja-JP" altLang="en-US" smtClean="0"/>
              <a:t>8</a:t>
            </a:fld>
            <a:endParaRPr kumimoji="1" lang="ja-JP" altLang="en-US"/>
          </a:p>
        </p:txBody>
      </p:sp>
    </p:spTree>
    <p:extLst>
      <p:ext uri="{BB962C8B-B14F-4D97-AF65-F5344CB8AC3E}">
        <p14:creationId xmlns:p14="http://schemas.microsoft.com/office/powerpoint/2010/main" val="2668375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437D61-69A7-4E9E-871F-2A6260B57664}" type="slidenum">
              <a:rPr kumimoji="1" lang="ja-JP" altLang="en-US" smtClean="0"/>
              <a:t>20</a:t>
            </a:fld>
            <a:endParaRPr kumimoji="1" lang="ja-JP" altLang="en-US"/>
          </a:p>
        </p:txBody>
      </p:sp>
    </p:spTree>
    <p:extLst>
      <p:ext uri="{BB962C8B-B14F-4D97-AF65-F5344CB8AC3E}">
        <p14:creationId xmlns:p14="http://schemas.microsoft.com/office/powerpoint/2010/main" val="4251380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fld id="{C34284B9-EC47-4886-B7F2-EF4990916E5A}" type="slidenum">
              <a:rPr kumimoji="1" lang="ja-JP" altLang="en-US" smtClean="0"/>
              <a:t>21</a:t>
            </a:fld>
            <a:endParaRPr kumimoji="1" lang="ja-JP" altLang="en-US"/>
          </a:p>
        </p:txBody>
      </p:sp>
    </p:spTree>
    <p:extLst>
      <p:ext uri="{BB962C8B-B14F-4D97-AF65-F5344CB8AC3E}">
        <p14:creationId xmlns:p14="http://schemas.microsoft.com/office/powerpoint/2010/main" val="309959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34284B9-EC47-4886-B7F2-EF4990916E5A}" type="slidenum">
              <a:rPr kumimoji="1" lang="ja-JP" altLang="en-US" smtClean="0"/>
              <a:t>33</a:t>
            </a:fld>
            <a:endParaRPr kumimoji="1" lang="ja-JP" altLang="en-US"/>
          </a:p>
        </p:txBody>
      </p:sp>
    </p:spTree>
    <p:extLst>
      <p:ext uri="{BB962C8B-B14F-4D97-AF65-F5344CB8AC3E}">
        <p14:creationId xmlns:p14="http://schemas.microsoft.com/office/powerpoint/2010/main" val="2330532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34284B9-EC47-4886-B7F2-EF4990916E5A}" type="slidenum">
              <a:rPr kumimoji="1" lang="ja-JP" altLang="en-US" smtClean="0"/>
              <a:t>35</a:t>
            </a:fld>
            <a:endParaRPr kumimoji="1" lang="ja-JP" altLang="en-US"/>
          </a:p>
        </p:txBody>
      </p:sp>
    </p:spTree>
    <p:extLst>
      <p:ext uri="{BB962C8B-B14F-4D97-AF65-F5344CB8AC3E}">
        <p14:creationId xmlns:p14="http://schemas.microsoft.com/office/powerpoint/2010/main" val="872308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た</a:t>
            </a:r>
            <a:endParaRPr kumimoji="1" lang="ja-JP" altLang="en-US" dirty="0"/>
          </a:p>
        </p:txBody>
      </p:sp>
      <p:sp>
        <p:nvSpPr>
          <p:cNvPr id="4" name="スライド番号プレースホルダー 3"/>
          <p:cNvSpPr>
            <a:spLocks noGrp="1"/>
          </p:cNvSpPr>
          <p:nvPr>
            <p:ph type="sldNum" sz="quarter" idx="10"/>
          </p:nvPr>
        </p:nvSpPr>
        <p:spPr/>
        <p:txBody>
          <a:bodyPr/>
          <a:lstStyle/>
          <a:p>
            <a:fld id="{C34284B9-EC47-4886-B7F2-EF4990916E5A}" type="slidenum">
              <a:rPr kumimoji="1" lang="ja-JP" altLang="en-US" smtClean="0"/>
              <a:t>45</a:t>
            </a:fld>
            <a:endParaRPr kumimoji="1" lang="ja-JP" altLang="en-US"/>
          </a:p>
        </p:txBody>
      </p:sp>
    </p:spTree>
    <p:extLst>
      <p:ext uri="{BB962C8B-B14F-4D97-AF65-F5344CB8AC3E}">
        <p14:creationId xmlns:p14="http://schemas.microsoft.com/office/powerpoint/2010/main" val="887713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ECAD8410-6580-4756-8DED-DF399933868C}" type="datetimeFigureOut">
              <a:rPr kumimoji="1" lang="ja-JP" altLang="en-US" smtClean="0"/>
              <a:t>2014/5/26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573E16-07D8-4DF7-B54D-6B2CD4B4AD3C}"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smtClean="0"/>
              <a:t>マスター タイトルの書式設定</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ECAD8410-6580-4756-8DED-DF399933868C}" type="datetimeFigureOut">
              <a:rPr kumimoji="1" lang="ja-JP" altLang="en-US" smtClean="0"/>
              <a:t>2014/5/26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573E16-07D8-4DF7-B54D-6B2CD4B4AD3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ECAD8410-6580-4756-8DED-DF399933868C}" type="datetimeFigureOut">
              <a:rPr kumimoji="1" lang="ja-JP" altLang="en-US" smtClean="0"/>
              <a:t>2014/5/26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573E16-07D8-4DF7-B54D-6B2CD4B4AD3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CAD8410-6580-4756-8DED-DF399933868C}" type="datetimeFigureOut">
              <a:rPr kumimoji="1" lang="ja-JP" altLang="en-US" smtClean="0"/>
              <a:t>2014/5/26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573E16-07D8-4DF7-B54D-6B2CD4B4AD3C}"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CAD8410-6580-4756-8DED-DF399933868C}" type="datetimeFigureOut">
              <a:rPr kumimoji="1" lang="ja-JP" altLang="en-US" smtClean="0"/>
              <a:t>2014/5/26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6573E16-07D8-4DF7-B54D-6B2CD4B4AD3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AD8410-6580-4756-8DED-DF399933868C}" type="datetimeFigureOut">
              <a:rPr kumimoji="1" lang="ja-JP" altLang="en-US" smtClean="0"/>
              <a:t>2014/5/26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6573E16-07D8-4DF7-B54D-6B2CD4B4AD3C}"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smtClean="0"/>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smtClean="0"/>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ECAD8410-6580-4756-8DED-DF399933868C}" type="datetimeFigureOut">
              <a:rPr kumimoji="1" lang="ja-JP" altLang="en-US" smtClean="0"/>
              <a:t>2014/5/26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6573E16-07D8-4DF7-B54D-6B2CD4B4AD3C}"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smtClean="0"/>
              <a:t>マスター タイトルの書式設定</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ECAD8410-6580-4756-8DED-DF399933868C}" type="datetimeFigureOut">
              <a:rPr kumimoji="1" lang="ja-JP" altLang="en-US" smtClean="0"/>
              <a:t>2014/5/26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6573E16-07D8-4DF7-B54D-6B2CD4B4AD3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AD8410-6580-4756-8DED-DF399933868C}" type="datetimeFigureOut">
              <a:rPr kumimoji="1" lang="ja-JP" altLang="en-US" smtClean="0"/>
              <a:t>2014/5/26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6573E16-07D8-4DF7-B54D-6B2CD4B4AD3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CAD8410-6580-4756-8DED-DF399933868C}" type="datetimeFigureOut">
              <a:rPr kumimoji="1" lang="ja-JP" altLang="en-US" smtClean="0"/>
              <a:t>2014/5/26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6573E16-07D8-4DF7-B54D-6B2CD4B4AD3C}" type="slidenum">
              <a:rPr kumimoji="1" lang="ja-JP" altLang="en-US" smtClean="0"/>
              <a:t>‹#›</a:t>
            </a:fld>
            <a:endParaRPr kumimoji="1" lang="ja-JP"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ECAD8410-6580-4756-8DED-DF399933868C}" type="datetimeFigureOut">
              <a:rPr kumimoji="1" lang="ja-JP" altLang="en-US" smtClean="0"/>
              <a:t>2014/5/26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6573E16-07D8-4DF7-B54D-6B2CD4B4AD3C}"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smtClean="0"/>
              <a:t>マスター タイトルの書式設定</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ECAD8410-6580-4756-8DED-DF399933868C}" type="datetimeFigureOut">
              <a:rPr kumimoji="1" lang="ja-JP" altLang="en-US" smtClean="0"/>
              <a:t>2014/5/26</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6573E16-07D8-4DF7-B54D-6B2CD4B4AD3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5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5.JPG"/></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1520" y="260648"/>
            <a:ext cx="8496944" cy="1780108"/>
          </a:xfrm>
        </p:spPr>
        <p:txBody>
          <a:bodyPr/>
          <a:lstStyle/>
          <a:p>
            <a:pPr marL="182880" indent="0" algn="ctr">
              <a:buNone/>
            </a:pPr>
            <a:r>
              <a:rPr kumimoji="1" lang="ja-JP" altLang="en-US" sz="4400" i="1" dirty="0" smtClean="0">
                <a:solidFill>
                  <a:schemeClr val="tx2">
                    <a:lumMod val="60000"/>
                    <a:lumOff val="40000"/>
                  </a:schemeClr>
                </a:solidFill>
                <a:ea typeface="ＤＦ特太ゴシック体" panose="02010609000101010101" pitchFamily="1" charset="-128"/>
              </a:rPr>
              <a:t>事故から３年目  被害の深刻さ</a:t>
            </a:r>
            <a:br>
              <a:rPr kumimoji="1" lang="ja-JP" altLang="en-US" sz="4400" i="1" dirty="0" smtClean="0">
                <a:solidFill>
                  <a:schemeClr val="tx2">
                    <a:lumMod val="60000"/>
                    <a:lumOff val="40000"/>
                  </a:schemeClr>
                </a:solidFill>
                <a:ea typeface="ＤＦ特太ゴシック体" panose="02010609000101010101" pitchFamily="1" charset="-128"/>
              </a:rPr>
            </a:br>
            <a:r>
              <a:rPr kumimoji="1" lang="ja-JP" altLang="en-US" i="1" dirty="0" smtClean="0">
                <a:solidFill>
                  <a:schemeClr val="tx2">
                    <a:lumMod val="60000"/>
                    <a:lumOff val="40000"/>
                  </a:schemeClr>
                </a:solidFill>
                <a:ea typeface="ＤＦ特太ゴシック体" panose="02010609000101010101" pitchFamily="1" charset="-128"/>
              </a:rPr>
              <a:t>１０の特徴</a:t>
            </a:r>
            <a:endParaRPr kumimoji="1" lang="ja-JP" altLang="en-US" i="1" dirty="0">
              <a:solidFill>
                <a:schemeClr val="tx2">
                  <a:lumMod val="60000"/>
                  <a:lumOff val="40000"/>
                </a:schemeClr>
              </a:solidFill>
              <a:ea typeface="ＤＦ特太ゴシック体" panose="02010609000101010101" pitchFamily="1" charset="-128"/>
            </a:endParaRPr>
          </a:p>
        </p:txBody>
      </p:sp>
      <p:sp>
        <p:nvSpPr>
          <p:cNvPr id="4" name="テキスト ボックス 2"/>
          <p:cNvSpPr txBox="1">
            <a:spLocks noGrp="1"/>
          </p:cNvSpPr>
          <p:nvPr>
            <p:ph type="subTitle" idx="1"/>
          </p:nvPr>
        </p:nvSpPr>
        <p:spPr>
          <a:xfrm>
            <a:off x="143446" y="2378497"/>
            <a:ext cx="8713092"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dirty="0" smtClean="0">
                <a:ea typeface="ＤＦ平成ゴシック体W5" pitchFamily="1" charset="-128"/>
              </a:rPr>
              <a:t>    </a:t>
            </a:r>
            <a:endParaRPr kumimoji="1" lang="ja-JP" altLang="en-US" sz="2000" dirty="0">
              <a:solidFill>
                <a:srgbClr val="FF0000"/>
              </a:solidFill>
              <a:ea typeface="ＤＦ平成ゴシック体W5" pitchFamily="1" charset="-128"/>
            </a:endParaRPr>
          </a:p>
        </p:txBody>
      </p:sp>
      <p:pic>
        <p:nvPicPr>
          <p:cNvPr id="6" name="Picture 2"/>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9169" y="2708920"/>
            <a:ext cx="842493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475656" y="1916832"/>
            <a:ext cx="6336704" cy="892552"/>
          </a:xfrm>
          <a:prstGeom prst="rect">
            <a:avLst/>
          </a:prstGeom>
          <a:noFill/>
        </p:spPr>
        <p:txBody>
          <a:bodyPr wrap="square" rtlCol="0">
            <a:spAutoFit/>
          </a:bodyPr>
          <a:lstStyle/>
          <a:p>
            <a:pPr algn="ctr"/>
            <a:r>
              <a:rPr kumimoji="1" lang="en-US" altLang="ja-JP" sz="1600" b="1" dirty="0" smtClean="0"/>
              <a:t>2014.4.28</a:t>
            </a:r>
            <a:r>
              <a:rPr kumimoji="1" lang="ja-JP" altLang="en-US" sz="1600" b="1" dirty="0" smtClean="0"/>
              <a:t>　社民党福島県連合原発対策委員会試料</a:t>
            </a:r>
            <a:endParaRPr lang="ja-JP" altLang="en-US" sz="1600" b="1" dirty="0" smtClean="0"/>
          </a:p>
          <a:p>
            <a:endParaRPr kumimoji="1" lang="ja-JP" altLang="en-US" dirty="0"/>
          </a:p>
          <a:p>
            <a:pPr algn="ctr"/>
            <a:r>
              <a:rPr kumimoji="1" lang="ja-JP" altLang="en-US" b="1" dirty="0" smtClean="0">
                <a:solidFill>
                  <a:srgbClr val="FF0000"/>
                </a:solidFill>
              </a:rPr>
              <a:t>現在の東京電力福島第一原発とその周辺</a:t>
            </a:r>
            <a:endParaRPr lang="ja-JP" altLang="en-US" b="1" dirty="0">
              <a:solidFill>
                <a:srgbClr val="FF0000"/>
              </a:solidFill>
            </a:endParaRPr>
          </a:p>
        </p:txBody>
      </p:sp>
    </p:spTree>
    <p:extLst>
      <p:ext uri="{BB962C8B-B14F-4D97-AF65-F5344CB8AC3E}">
        <p14:creationId xmlns:p14="http://schemas.microsoft.com/office/powerpoint/2010/main" val="15822124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3"/>
          <p:cNvSpPr>
            <a:spLocks noGrp="1"/>
          </p:cNvSpPr>
          <p:nvPr>
            <p:ph type="title"/>
          </p:nvPr>
        </p:nvSpPr>
        <p:spPr>
          <a:xfrm flipH="1" flipV="1">
            <a:off x="1187623" y="2708920"/>
            <a:ext cx="6768752" cy="576064"/>
          </a:xfrm>
        </p:spPr>
        <p:txBody>
          <a:bodyPr>
            <a:normAutofit fontScale="90000"/>
          </a:bodyPr>
          <a:lstStyle/>
          <a:p>
            <a:pPr algn="l"/>
            <a:r>
              <a:rPr kumimoji="1" lang="ja-JP" altLang="en-US" sz="1600" dirty="0" smtClean="0">
                <a:ea typeface="ＤＦ平成ゴシック体W5" pitchFamily="1" charset="-128"/>
              </a:rPr>
              <a:t/>
            </a:r>
            <a:br>
              <a:rPr kumimoji="1" lang="ja-JP" altLang="en-US" sz="1600" dirty="0" smtClean="0">
                <a:ea typeface="ＤＦ平成ゴシック体W5" pitchFamily="1" charset="-128"/>
              </a:rPr>
            </a:br>
            <a:r>
              <a:rPr kumimoji="1" lang="ja-JP" altLang="en-US" sz="1600" dirty="0" smtClean="0">
                <a:ea typeface="ＤＦ平成ゴシック体W5" pitchFamily="1" charset="-128"/>
              </a:rPr>
              <a:t> 　　　</a:t>
            </a:r>
            <a:endParaRPr kumimoji="1" lang="ja-JP" altLang="en-US" sz="1600" dirty="0">
              <a:ea typeface="ＤＦ平成ゴシック体W5" pitchFamily="1" charset="-128"/>
            </a:endParaRPr>
          </a:p>
        </p:txBody>
      </p:sp>
      <p:sp>
        <p:nvSpPr>
          <p:cNvPr id="3" name="コンテンツ プレースホルダー 2"/>
          <p:cNvSpPr>
            <a:spLocks noGrp="1"/>
          </p:cNvSpPr>
          <p:nvPr>
            <p:ph idx="4294967295"/>
          </p:nvPr>
        </p:nvSpPr>
        <p:spPr>
          <a:xfrm>
            <a:off x="438200" y="404664"/>
            <a:ext cx="8441770" cy="5525045"/>
          </a:xfrm>
          <a:prstGeom prst="rect">
            <a:avLst/>
          </a:prstGeom>
        </p:spPr>
        <p:txBody>
          <a:bodyPr>
            <a:normAutofit/>
          </a:bodyPr>
          <a:lstStyle/>
          <a:p>
            <a:pPr marL="0" indent="0">
              <a:buNone/>
            </a:pPr>
            <a:r>
              <a:rPr lang="ja-JP" altLang="en-US" sz="4000" b="1" dirty="0" smtClean="0">
                <a:solidFill>
                  <a:srgbClr val="FF0000"/>
                </a:solidFill>
                <a:latin typeface="HGP平成角ｺﾞｼｯｸ体W9" panose="020B0A00000000000000" pitchFamily="50" charset="-128"/>
                <a:ea typeface="ＤＦ平成ゴシック体W5" panose="02010609000101010101" pitchFamily="1" charset="-128"/>
              </a:rPr>
              <a:t>３．</a:t>
            </a:r>
            <a:r>
              <a:rPr lang="ja-JP" altLang="en-US" sz="4000" b="1" dirty="0">
                <a:solidFill>
                  <a:srgbClr val="FF0000"/>
                </a:solidFill>
                <a:latin typeface="HGP平成角ｺﾞｼｯｸ体W9" panose="020B0A00000000000000" pitchFamily="50" charset="-128"/>
                <a:ea typeface="ＤＦ平成ゴシック体W5" panose="02010609000101010101" pitchFamily="1" charset="-128"/>
              </a:rPr>
              <a:t>震災</a:t>
            </a:r>
            <a:r>
              <a:rPr lang="ja-JP" altLang="en-US" sz="4000" b="1" dirty="0" smtClean="0">
                <a:solidFill>
                  <a:srgbClr val="FF0000"/>
                </a:solidFill>
                <a:latin typeface="HGP平成角ｺﾞｼｯｸ体W9" panose="020B0A00000000000000" pitchFamily="50" charset="-128"/>
                <a:ea typeface="ＤＦ平成ゴシック体W5" panose="02010609000101010101" pitchFamily="1" charset="-128"/>
              </a:rPr>
              <a:t>関連死認定数･･１６９１人</a:t>
            </a:r>
            <a:r>
              <a:rPr lang="en-US" altLang="ja-JP" sz="4000" b="1" dirty="0" smtClean="0">
                <a:solidFill>
                  <a:srgbClr val="FF0000"/>
                </a:solidFill>
                <a:latin typeface="HGP平成角ｺﾞｼｯｸ体W9" panose="020B0A00000000000000" pitchFamily="50" charset="-128"/>
                <a:ea typeface="ＤＦ平成ゴシック体W5" panose="02010609000101010101" pitchFamily="1" charset="-128"/>
              </a:rPr>
              <a:t> </a:t>
            </a:r>
            <a:endParaRPr lang="ja-JP" altLang="en-US" sz="4000" b="1" dirty="0" smtClean="0">
              <a:solidFill>
                <a:srgbClr val="FF0000"/>
              </a:solidFill>
              <a:latin typeface="HGP平成角ｺﾞｼｯｸ体W9" panose="020B0A00000000000000" pitchFamily="50" charset="-128"/>
              <a:ea typeface="ＤＦ平成ゴシック体W5" panose="02010609000101010101" pitchFamily="1" charset="-128"/>
            </a:endParaRPr>
          </a:p>
          <a:p>
            <a:pPr marL="0" indent="0">
              <a:buNone/>
            </a:pPr>
            <a:r>
              <a:rPr lang="ja-JP" altLang="en-US" dirty="0" smtClean="0">
                <a:solidFill>
                  <a:srgbClr val="FF0000"/>
                </a:solidFill>
              </a:rPr>
              <a:t>　　</a:t>
            </a:r>
            <a:r>
              <a:rPr lang="ja-JP" altLang="en-US" b="1" dirty="0" smtClean="0">
                <a:solidFill>
                  <a:srgbClr val="FF0000"/>
                </a:solidFill>
                <a:ea typeface="ＤＦ平成ゴシック体W5" panose="02010609000101010101" pitchFamily="1" charset="-128"/>
              </a:rPr>
              <a:t>申請者は</a:t>
            </a:r>
            <a:r>
              <a:rPr lang="ja-JP" altLang="en-US" sz="2400" b="1" dirty="0" smtClean="0">
                <a:solidFill>
                  <a:srgbClr val="FF0000"/>
                </a:solidFill>
                <a:ea typeface="ＤＦ平成ゴシック体W5" panose="02010609000101010101" pitchFamily="1" charset="-128"/>
              </a:rPr>
              <a:t>３千人超す</a:t>
            </a:r>
            <a:r>
              <a:rPr lang="ja-JP" altLang="en-US" sz="2400" dirty="0" smtClean="0">
                <a:solidFill>
                  <a:srgbClr val="FF0000"/>
                </a:solidFill>
                <a:ea typeface="ＤＦ平成ゴシック体W5" panose="02010609000101010101" pitchFamily="1" charset="-128"/>
              </a:rPr>
              <a:t>！</a:t>
            </a:r>
            <a:r>
              <a:rPr lang="ja-JP" altLang="en-US" sz="2000" b="1" dirty="0" smtClean="0">
                <a:ea typeface="ＤＦ平成ゴシック体W5" panose="02010609000101010101" pitchFamily="1" charset="-128"/>
              </a:rPr>
              <a:t>（２０１４</a:t>
            </a:r>
            <a:r>
              <a:rPr lang="en-US" altLang="ja-JP" sz="2000" b="1" dirty="0" smtClean="0">
                <a:ea typeface="ＤＦ平成ゴシック体W5" panose="02010609000101010101" pitchFamily="1" charset="-128"/>
              </a:rPr>
              <a:t> </a:t>
            </a:r>
            <a:r>
              <a:rPr lang="ja-JP" altLang="en-US" sz="2000" b="1" dirty="0" smtClean="0">
                <a:ea typeface="ＤＦ平成ゴシック体W5" panose="02010609000101010101" pitchFamily="1" charset="-128"/>
              </a:rPr>
              <a:t>年４</a:t>
            </a:r>
            <a:r>
              <a:rPr lang="en-US" altLang="ja-JP" sz="2000" b="1" dirty="0" smtClean="0">
                <a:ea typeface="ＤＦ平成ゴシック体W5" panose="02010609000101010101" pitchFamily="1" charset="-128"/>
              </a:rPr>
              <a:t> </a:t>
            </a:r>
            <a:r>
              <a:rPr lang="ja-JP" altLang="en-US" sz="2000" b="1" dirty="0" smtClean="0">
                <a:ea typeface="ＤＦ平成ゴシック体W5" panose="02010609000101010101" pitchFamily="1" charset="-128"/>
              </a:rPr>
              <a:t>月６日現在・復興省）</a:t>
            </a:r>
          </a:p>
          <a:p>
            <a:pPr marL="0" indent="0">
              <a:buNone/>
            </a:pPr>
            <a:r>
              <a:rPr lang="ja-JP" altLang="en-US" sz="4000" b="1" dirty="0" smtClean="0">
                <a:ea typeface="ＤＦ平成ゴシック体W5" panose="02010609000101010101" pitchFamily="1" charset="-128"/>
              </a:rPr>
              <a:t>①病院関係</a:t>
            </a:r>
            <a:endParaRPr lang="ja-JP" altLang="en-US" sz="4000" b="1" dirty="0">
              <a:ea typeface="ＤＦ平成ゴシック体W5" panose="02010609000101010101" pitchFamily="1" charset="-128"/>
            </a:endParaRPr>
          </a:p>
          <a:p>
            <a:pPr marL="0" indent="0">
              <a:buNone/>
            </a:pPr>
            <a:r>
              <a:rPr kumimoji="1" lang="ja-JP" altLang="en-US" dirty="0" smtClean="0">
                <a:ea typeface="ＤＦ平成ゴシック体W5" pitchFamily="1" charset="-128"/>
              </a:rPr>
              <a:t>    　　　　</a:t>
            </a:r>
            <a:r>
              <a:rPr kumimoji="1" lang="ja-JP" altLang="en-US" dirty="0" smtClean="0">
                <a:solidFill>
                  <a:srgbClr val="FF0000"/>
                </a:solidFill>
                <a:ea typeface="ＤＦ平成ゴシック体W5" pitchFamily="1" charset="-128"/>
              </a:rPr>
              <a:t>野戦病院化し</a:t>
            </a:r>
            <a:r>
              <a:rPr kumimoji="1" lang="ja-JP" altLang="en-US" sz="1200" dirty="0" smtClean="0">
                <a:solidFill>
                  <a:srgbClr val="FF0000"/>
                </a:solidFill>
                <a:ea typeface="ＤＦ平成ゴシック体W5" pitchFamily="1" charset="-128"/>
              </a:rPr>
              <a:t>、</a:t>
            </a:r>
            <a:r>
              <a:rPr kumimoji="1" lang="ja-JP" altLang="en-US" dirty="0" smtClean="0">
                <a:solidFill>
                  <a:srgbClr val="FF0000"/>
                </a:solidFill>
                <a:ea typeface="ＤＦ平成ゴシック体W5" pitchFamily="1" charset="-128"/>
              </a:rPr>
              <a:t>道路上で待機する入院患者</a:t>
            </a:r>
            <a:endParaRPr kumimoji="1" lang="ja-JP" altLang="en-US" dirty="0">
              <a:solidFill>
                <a:srgbClr val="FF0000"/>
              </a:solidFill>
              <a:ea typeface="ＤＦ平成ゴシック体W5" pitchFamily="1" charset="-128"/>
            </a:endParaRPr>
          </a:p>
        </p:txBody>
      </p:sp>
      <p:pic>
        <p:nvPicPr>
          <p:cNvPr id="6" name="コンテンツ プレースホルダー 5"/>
          <p:cNvPicPr>
            <a:picLocks noChangeAspect="1"/>
          </p:cNvPicPr>
          <p:nvPr/>
        </p:nvPicPr>
        <p:blipFill>
          <a:blip>
            <a:extLst>
              <a:ext uri="{28A0092B-C50C-407E-A947-70E740481C1C}">
                <a14:useLocalDpi xmlns:a14="http://schemas.microsoft.com/office/drawing/2010/main" val="0"/>
              </a:ext>
            </a:extLst>
          </a:blip>
          <a:stretch>
            <a:fillRect/>
          </a:stretch>
        </p:blipFill>
        <p:spPr>
          <a:xfrm>
            <a:off x="1913346" y="3068334"/>
            <a:ext cx="5491480" cy="3368040"/>
          </a:xfrm>
          <a:prstGeom prst="rect">
            <a:avLst/>
          </a:prstGeom>
        </p:spPr>
      </p:pic>
      <p:pic>
        <p:nvPicPr>
          <p:cNvPr id="5" name="コンテンツ プレースホルダー 5"/>
          <p:cNvPicPr>
            <a:picLocks noChangeAspect="1"/>
          </p:cNvPicPr>
          <p:nvPr/>
        </p:nvPicPr>
        <p:blipFill>
          <a:blip>
            <a:extLst>
              <a:ext uri="{28A0092B-C50C-407E-A947-70E740481C1C}">
                <a14:useLocalDpi xmlns:a14="http://schemas.microsoft.com/office/drawing/2010/main" val="0"/>
              </a:ext>
            </a:extLst>
          </a:blip>
          <a:stretch>
            <a:fillRect/>
          </a:stretch>
        </p:blipFill>
        <p:spPr>
          <a:xfrm>
            <a:off x="1819770" y="3068960"/>
            <a:ext cx="5491480" cy="3368040"/>
          </a:xfrm>
          <a:prstGeom prst="rect">
            <a:avLst/>
          </a:prstGeom>
        </p:spPr>
      </p:pic>
      <p:pic>
        <p:nvPicPr>
          <p:cNvPr id="7" name="コンテンツ プレースホルダー 5"/>
          <p:cNvPicPr>
            <a:picLocks noChangeAspect="1"/>
          </p:cNvPicPr>
          <p:nvPr/>
        </p:nvPicPr>
        <p:blipFill>
          <a:blip>
            <a:extLst>
              <a:ext uri="{28A0092B-C50C-407E-A947-70E740481C1C}">
                <a14:useLocalDpi xmlns:a14="http://schemas.microsoft.com/office/drawing/2010/main" val="0"/>
              </a:ext>
            </a:extLst>
          </a:blip>
          <a:stretch>
            <a:fillRect/>
          </a:stretch>
        </p:blipFill>
        <p:spPr>
          <a:xfrm>
            <a:off x="1819770" y="3068334"/>
            <a:ext cx="5491480" cy="3368666"/>
          </a:xfrm>
          <a:prstGeom prst="rect">
            <a:avLst/>
          </a:prstGeom>
        </p:spPr>
      </p:pic>
      <p:pic>
        <p:nvPicPr>
          <p:cNvPr id="9" name="コンテンツ プレースホルダー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2780928"/>
            <a:ext cx="7344816" cy="3656072"/>
          </a:xfrm>
          <a:prstGeom prst="rect">
            <a:avLst/>
          </a:prstGeom>
        </p:spPr>
      </p:pic>
    </p:spTree>
    <p:extLst>
      <p:ext uri="{BB962C8B-B14F-4D97-AF65-F5344CB8AC3E}">
        <p14:creationId xmlns:p14="http://schemas.microsoft.com/office/powerpoint/2010/main" val="131206415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74638"/>
            <a:ext cx="8784976" cy="922114"/>
          </a:xfrm>
        </p:spPr>
        <p:txBody>
          <a:bodyPr>
            <a:noAutofit/>
          </a:bodyPr>
          <a:lstStyle/>
          <a:p>
            <a:pPr lvl="1" algn="ctr"/>
            <a:r>
              <a:rPr lang="ja-JP" altLang="en-US" sz="4000" dirty="0" smtClean="0">
                <a:ea typeface="ＤＦ平成ゴシック体W5" pitchFamily="1" charset="-128"/>
              </a:rPr>
              <a:t>「双葉</a:t>
            </a:r>
            <a:r>
              <a:rPr kumimoji="1" lang="ja-JP" altLang="en-US" sz="4000" dirty="0" smtClean="0">
                <a:ea typeface="ＤＦ平成ゴシック体W5" pitchFamily="1" charset="-128"/>
              </a:rPr>
              <a:t>病院」避難過程で</a:t>
            </a:r>
            <a:r>
              <a:rPr kumimoji="1" lang="en-US" altLang="ja-JP" sz="4000" dirty="0" smtClean="0">
                <a:ea typeface="ＤＦ平成ゴシック体W5" pitchFamily="1" charset="-128"/>
              </a:rPr>
              <a:t>50</a:t>
            </a:r>
            <a:r>
              <a:rPr kumimoji="1" lang="ja-JP" altLang="en-US" sz="4000" dirty="0" smtClean="0">
                <a:ea typeface="ＤＦ平成ゴシック体W5" pitchFamily="1" charset="-128"/>
              </a:rPr>
              <a:t>人死亡</a:t>
            </a:r>
            <a:endParaRPr kumimoji="1" lang="ja-JP" altLang="en-US" sz="4000" dirty="0">
              <a:ea typeface="ＤＦ平成ゴシック体W5" pitchFamily="1" charset="-128"/>
            </a:endParaRPr>
          </a:p>
        </p:txBody>
      </p:sp>
      <p:sp>
        <p:nvSpPr>
          <p:cNvPr id="5" name="テキスト ボックス 4"/>
          <p:cNvSpPr txBox="1"/>
          <p:nvPr/>
        </p:nvSpPr>
        <p:spPr>
          <a:xfrm>
            <a:off x="539552" y="1128020"/>
            <a:ext cx="8208912" cy="646331"/>
          </a:xfrm>
          <a:prstGeom prst="rect">
            <a:avLst/>
          </a:prstGeom>
          <a:noFill/>
        </p:spPr>
        <p:txBody>
          <a:bodyPr wrap="square" rtlCol="0">
            <a:spAutoFit/>
          </a:bodyPr>
          <a:lstStyle/>
          <a:p>
            <a:pPr algn="ctr"/>
            <a:r>
              <a:rPr kumimoji="1" lang="ja-JP" altLang="en-US" dirty="0" smtClean="0">
                <a:solidFill>
                  <a:srgbClr val="FF0000"/>
                </a:solidFill>
                <a:ea typeface="ＤＦ平成ゴシック体W5" pitchFamily="1" charset="-128"/>
              </a:rPr>
              <a:t>双葉病院の入院患者救出時の状況を物語る放置されたベッド</a:t>
            </a:r>
            <a:r>
              <a:rPr kumimoji="1" lang="ja-JP" altLang="en-US" sz="1600" dirty="0" smtClean="0">
                <a:solidFill>
                  <a:srgbClr val="FF0000"/>
                </a:solidFill>
                <a:ea typeface="ＤＦ平成ゴシック体W5" pitchFamily="1" charset="-128"/>
              </a:rPr>
              <a:t>（２０１１年６月）月</a:t>
            </a:r>
            <a:r>
              <a:rPr kumimoji="1" lang="ja-JP" altLang="en-US" dirty="0" smtClean="0">
                <a:solidFill>
                  <a:srgbClr val="FF0000"/>
                </a:solidFill>
                <a:ea typeface="ＤＦ平成ゴシック体W5" pitchFamily="1" charset="-128"/>
              </a:rPr>
              <a:t>）</a:t>
            </a:r>
            <a:endParaRPr kumimoji="1" lang="ja-JP" altLang="en-US" dirty="0">
              <a:solidFill>
                <a:srgbClr val="FF0000"/>
              </a:solidFill>
              <a:ea typeface="ＤＦ平成ゴシック体W5" pitchFamily="1" charset="-128"/>
            </a:endParaRPr>
          </a:p>
        </p:txBody>
      </p:sp>
      <p:pic>
        <p:nvPicPr>
          <p:cNvPr id="7" name="コンテンツ プレースホルダー 6"/>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571600" y="1497352"/>
            <a:ext cx="7960840" cy="4955984"/>
          </a:xfrm>
          <a:prstGeom prst="rect">
            <a:avLst/>
          </a:prstGeom>
        </p:spPr>
      </p:pic>
    </p:spTree>
    <p:extLst>
      <p:ext uri="{BB962C8B-B14F-4D97-AF65-F5344CB8AC3E}">
        <p14:creationId xmlns:p14="http://schemas.microsoft.com/office/powerpoint/2010/main" val="3620633469"/>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40682" y="610512"/>
            <a:ext cx="8843086" cy="5755422"/>
          </a:xfrm>
          <a:prstGeom prst="rect">
            <a:avLst/>
          </a:prstGeom>
        </p:spPr>
        <p:txBody>
          <a:bodyPr wrap="square">
            <a:spAutoFit/>
          </a:bodyPr>
          <a:lstStyle/>
          <a:p>
            <a:r>
              <a:rPr lang="ja-JP" altLang="en-US" sz="2800" dirty="0" smtClean="0">
                <a:ea typeface="ＤＦ平成ゴシック体W5" panose="02010609000101010101" pitchFamily="1" charset="-128"/>
              </a:rPr>
              <a:t>・３月</a:t>
            </a:r>
            <a:r>
              <a:rPr lang="en-US" altLang="ja-JP" sz="2800" dirty="0" smtClean="0">
                <a:ea typeface="ＤＦ平成ゴシック体W5" panose="02010609000101010101" pitchFamily="1" charset="-128"/>
              </a:rPr>
              <a:t>15</a:t>
            </a:r>
            <a:r>
              <a:rPr lang="ja-JP" altLang="en-US" sz="2800" dirty="0" smtClean="0">
                <a:ea typeface="ＤＦ平成ゴシック体W5" panose="02010609000101010101" pitchFamily="1" charset="-128"/>
              </a:rPr>
              <a:t>日「自衛隊、双葉病院</a:t>
            </a:r>
            <a:r>
              <a:rPr lang="en-US" altLang="ja-JP" sz="2800" dirty="0" smtClean="0">
                <a:ea typeface="ＤＦ平成ゴシック体W5" panose="02010609000101010101" pitchFamily="1" charset="-128"/>
              </a:rPr>
              <a:t>14</a:t>
            </a:r>
            <a:r>
              <a:rPr lang="ja-JP" altLang="en-US" sz="2800" dirty="0" smtClean="0">
                <a:ea typeface="ＤＦ平成ゴシック体W5" panose="02010609000101010101" pitchFamily="1" charset="-128"/>
              </a:rPr>
              <a:t>人の死者と患者</a:t>
            </a:r>
            <a:r>
              <a:rPr lang="en-US" altLang="ja-JP" sz="2800" dirty="0" smtClean="0">
                <a:ea typeface="ＤＦ平成ゴシック体W5" panose="02010609000101010101" pitchFamily="1" charset="-128"/>
              </a:rPr>
              <a:t>128</a:t>
            </a:r>
            <a:endParaRPr lang="ja-JP" altLang="en-US" sz="2800" dirty="0" smtClean="0">
              <a:ea typeface="ＤＦ平成ゴシック体W5" panose="02010609000101010101" pitchFamily="1" charset="-128"/>
            </a:endParaRPr>
          </a:p>
          <a:p>
            <a:r>
              <a:rPr lang="ja-JP" altLang="en-US" sz="2800" dirty="0">
                <a:ea typeface="ＤＦ平成ゴシック体W5" panose="02010609000101010101" pitchFamily="1" charset="-128"/>
              </a:rPr>
              <a:t>　</a:t>
            </a:r>
            <a:r>
              <a:rPr lang="ja-JP" altLang="en-US" sz="2800" dirty="0" smtClean="0">
                <a:ea typeface="ＤＦ平成ゴシック体W5" panose="02010609000101010101" pitchFamily="1" charset="-128"/>
              </a:rPr>
              <a:t>人収容、病院関係者、病人放置して避難」と双葉病</a:t>
            </a:r>
          </a:p>
          <a:p>
            <a:r>
              <a:rPr lang="ja-JP" altLang="en-US" sz="2800" dirty="0">
                <a:ea typeface="ＤＦ平成ゴシック体W5" panose="02010609000101010101" pitchFamily="1" charset="-128"/>
              </a:rPr>
              <a:t>　</a:t>
            </a:r>
            <a:r>
              <a:rPr lang="ja-JP" altLang="en-US" sz="2800" dirty="0" smtClean="0">
                <a:ea typeface="ＤＦ平成ゴシック体W5" panose="02010609000101010101" pitchFamily="1" charset="-128"/>
              </a:rPr>
              <a:t>院は猛烈なパッシング受ける。　　　　</a:t>
            </a:r>
            <a:endParaRPr lang="ja-JP" altLang="en-US" sz="2800" dirty="0">
              <a:ea typeface="ＤＦ平成ゴシック体W5" panose="02010609000101010101" pitchFamily="1" charset="-128"/>
            </a:endParaRPr>
          </a:p>
          <a:p>
            <a:r>
              <a:rPr lang="ja-JP" altLang="en-US" sz="2800" dirty="0">
                <a:ea typeface="ＤＨＰ平成ゴシックW5" panose="02010601000101010101" pitchFamily="2" charset="-128"/>
              </a:rPr>
              <a:t>・神経科・内科・入院患者</a:t>
            </a:r>
            <a:r>
              <a:rPr lang="ja-JP" altLang="en-US" sz="2800" dirty="0" smtClean="0">
                <a:solidFill>
                  <a:srgbClr val="FF0000"/>
                </a:solidFill>
                <a:ea typeface="ＤＨＰ平成ゴシックW5" panose="02010601000101010101" pitchFamily="2" charset="-128"/>
              </a:rPr>
              <a:t>３３８人</a:t>
            </a:r>
          </a:p>
          <a:p>
            <a:r>
              <a:rPr lang="ja-JP" altLang="en-US" sz="2800" dirty="0" smtClean="0">
                <a:ea typeface="ＤＨＰ平成ゴシックW5" panose="02010601000101010101" pitchFamily="2" charset="-128"/>
              </a:rPr>
              <a:t>・</a:t>
            </a:r>
            <a:r>
              <a:rPr lang="ja-JP" altLang="en-US" sz="2800" dirty="0">
                <a:ea typeface="ＤＨＰ平成ゴシックW5" panose="02010601000101010101" pitchFamily="2" charset="-128"/>
              </a:rPr>
              <a:t>ドーヴイル双葉</a:t>
            </a:r>
            <a:r>
              <a:rPr lang="ja-JP" altLang="en-US" sz="2000" dirty="0">
                <a:ea typeface="ＤＨＰ平成ゴシックW5" panose="02010601000101010101" pitchFamily="2" charset="-128"/>
              </a:rPr>
              <a:t>（</a:t>
            </a:r>
            <a:r>
              <a:rPr lang="ja-JP" altLang="en-US" sz="2000" dirty="0" smtClean="0">
                <a:ea typeface="ＤＨＰ平成ゴシックW5" panose="02010601000101010101" pitchFamily="2" charset="-128"/>
              </a:rPr>
              <a:t>老健施設）</a:t>
            </a:r>
            <a:r>
              <a:rPr lang="ja-JP" altLang="en-US" sz="2800" dirty="0" smtClean="0">
                <a:solidFill>
                  <a:srgbClr val="FF0000"/>
                </a:solidFill>
                <a:ea typeface="ＤＨＰ平成ゴシックW5" panose="02010601000101010101" pitchFamily="2" charset="-128"/>
              </a:rPr>
              <a:t>９８人、</a:t>
            </a:r>
          </a:p>
          <a:p>
            <a:r>
              <a:rPr lang="ja-JP" altLang="en-US" sz="2800" dirty="0">
                <a:solidFill>
                  <a:srgbClr val="FF0000"/>
                </a:solidFill>
                <a:ea typeface="ＤＨＰ平成ゴシックW5" panose="02010601000101010101" pitchFamily="2" charset="-128"/>
              </a:rPr>
              <a:t>　</a:t>
            </a:r>
            <a:r>
              <a:rPr lang="ja-JP" altLang="en-US" sz="2800" dirty="0" smtClean="0">
                <a:solidFill>
                  <a:srgbClr val="FF0000"/>
                </a:solidFill>
                <a:ea typeface="ＤＨＰ平成ゴシックW5" panose="02010601000101010101" pitchFamily="2" charset="-128"/>
              </a:rPr>
              <a:t>　　　　　合計</a:t>
            </a:r>
            <a:r>
              <a:rPr lang="en-US" altLang="ja-JP" sz="3200" dirty="0" smtClean="0">
                <a:solidFill>
                  <a:srgbClr val="FF0000"/>
                </a:solidFill>
                <a:ea typeface="ＤＨＰ平成ゴシックW5" panose="02010601000101010101" pitchFamily="2" charset="-128"/>
              </a:rPr>
              <a:t>436</a:t>
            </a:r>
            <a:r>
              <a:rPr lang="ja-JP" altLang="en-US" sz="2800" dirty="0" smtClean="0">
                <a:solidFill>
                  <a:srgbClr val="FF0000"/>
                </a:solidFill>
                <a:ea typeface="ＤＨＰ平成ゴシックW5" panose="02010601000101010101" pitchFamily="2" charset="-128"/>
              </a:rPr>
              <a:t>人</a:t>
            </a:r>
          </a:p>
          <a:p>
            <a:r>
              <a:rPr lang="ja-JP" altLang="en-US" sz="2800" dirty="0" smtClean="0">
                <a:ea typeface="ＤＨＰ平成ゴシックW5" panose="02010601000101010101" pitchFamily="2" charset="-128"/>
              </a:rPr>
              <a:t>・２０１１年３月１６日までに</a:t>
            </a:r>
            <a:r>
              <a:rPr lang="ja-JP" altLang="en-US" sz="2800" dirty="0" smtClean="0">
                <a:solidFill>
                  <a:srgbClr val="FF0000"/>
                </a:solidFill>
                <a:ea typeface="ＤＨＰ平成ゴシックW5" panose="02010601000101010101" pitchFamily="2" charset="-128"/>
              </a:rPr>
              <a:t>５０人死亡。</a:t>
            </a:r>
          </a:p>
          <a:p>
            <a:r>
              <a:rPr lang="ja-JP" altLang="en-US" sz="2800" dirty="0">
                <a:ea typeface="ＤＨＰ平成ゴシックW5" panose="02010601000101010101" pitchFamily="2" charset="-128"/>
              </a:rPr>
              <a:t>・</a:t>
            </a:r>
            <a:r>
              <a:rPr lang="ja-JP" altLang="en-US" sz="2800" dirty="0" smtClean="0">
                <a:ea typeface="ＤＨＰ平成ゴシックW5" panose="02010601000101010101" pitchFamily="2" charset="-128"/>
              </a:rPr>
              <a:t>寝たきり</a:t>
            </a:r>
            <a:r>
              <a:rPr lang="en-US" altLang="ja-JP" sz="2800" dirty="0">
                <a:ea typeface="ＤＨＰ平成ゴシックW5" panose="02010601000101010101" pitchFamily="2" charset="-128"/>
              </a:rPr>
              <a:t>146</a:t>
            </a:r>
            <a:r>
              <a:rPr lang="ja-JP" altLang="en-US" sz="2800" dirty="0" smtClean="0">
                <a:ea typeface="ＤＨＰ平成ゴシックW5" panose="02010601000101010101" pitchFamily="2" charset="-128"/>
              </a:rPr>
              <a:t>人残された</a:t>
            </a:r>
            <a:r>
              <a:rPr lang="ja-JP" altLang="en-US" sz="1600" dirty="0" smtClean="0">
                <a:ea typeface="ＤＨＰ平成ゴシックW5" panose="02010601000101010101" pitchFamily="2" charset="-128"/>
              </a:rPr>
              <a:t>（</a:t>
            </a:r>
            <a:r>
              <a:rPr lang="ja-JP" altLang="en-US" sz="1600" dirty="0">
                <a:ea typeface="ＤＨＰ平成ゴシックW5" panose="02010601000101010101" pitchFamily="2" charset="-128"/>
              </a:rPr>
              <a:t>生命</a:t>
            </a:r>
            <a:r>
              <a:rPr lang="ja-JP" altLang="en-US" sz="1600" dirty="0" smtClean="0">
                <a:ea typeface="ＤＨＰ平成ゴシックW5" panose="02010601000101010101" pitchFamily="2" charset="-128"/>
              </a:rPr>
              <a:t>維持装</a:t>
            </a:r>
            <a:r>
              <a:rPr lang="ja-JP" altLang="en-US" sz="1600" b="1" dirty="0" smtClean="0">
                <a:ea typeface="ＤＨＰ平成ゴシックW5" panose="02010601000101010101" pitchFamily="2" charset="-128"/>
              </a:rPr>
              <a:t>置</a:t>
            </a:r>
            <a:r>
              <a:rPr lang="ja-JP" altLang="en-US" sz="1600" b="1" dirty="0">
                <a:ea typeface="ＤＨＰ平成ゴシックW5" panose="02010601000101010101" pitchFamily="2" charset="-128"/>
              </a:rPr>
              <a:t>着用</a:t>
            </a:r>
            <a:r>
              <a:rPr lang="ja-JP" altLang="en-US" sz="2000" b="1" dirty="0" smtClean="0">
                <a:ea typeface="ＤＨＰ平成ゴシックW5" panose="02010601000101010101" pitchFamily="2" charset="-128"/>
              </a:rPr>
              <a:t>）</a:t>
            </a:r>
            <a:r>
              <a:rPr lang="ja-JP" altLang="en-US" sz="2000" b="1" dirty="0">
                <a:ea typeface="ＤＨＰ平成ゴシックW5" panose="02010601000101010101" pitchFamily="2" charset="-128"/>
              </a:rPr>
              <a:t>　</a:t>
            </a:r>
            <a:endParaRPr lang="ja-JP" altLang="en-US" sz="2000" b="1" dirty="0" smtClean="0">
              <a:ea typeface="ＤＨＰ平成ゴシックW5" panose="02010601000101010101" pitchFamily="2" charset="-128"/>
            </a:endParaRPr>
          </a:p>
          <a:p>
            <a:r>
              <a:rPr lang="ja-JP" altLang="en-US" sz="2000" b="1" dirty="0">
                <a:ea typeface="ＤＨＰ平成ゴシックW5" panose="02010601000101010101" pitchFamily="2" charset="-128"/>
              </a:rPr>
              <a:t>　</a:t>
            </a:r>
            <a:r>
              <a:rPr lang="ja-JP" altLang="en-US" sz="2800" dirty="0" smtClean="0">
                <a:ea typeface="ＤＦ平成ゴシック体W5" panose="02010609000101010101" pitchFamily="1" charset="-128"/>
              </a:rPr>
              <a:t>停電、スタッフ数人、カルテなし</a:t>
            </a:r>
            <a:endParaRPr lang="en-US" altLang="ja-JP" sz="2800" dirty="0">
              <a:ea typeface="ＤＦ平成ゴシック体W5" panose="02010609000101010101" pitchFamily="1" charset="-128"/>
            </a:endParaRPr>
          </a:p>
          <a:p>
            <a:r>
              <a:rPr lang="ja-JP" altLang="en-US" sz="2800" dirty="0">
                <a:ea typeface="ＤＨＰ平成ゴシックW5" panose="02010601000101010101" pitchFamily="2" charset="-128"/>
              </a:rPr>
              <a:t>・</a:t>
            </a:r>
            <a:r>
              <a:rPr lang="ja-JP" altLang="en-US" sz="2800" dirty="0" smtClean="0">
                <a:ea typeface="ＤＨＰ平成ゴシックW5" panose="02010601000101010101" pitchFamily="2" charset="-128"/>
              </a:rPr>
              <a:t>１２日、</a:t>
            </a:r>
            <a:r>
              <a:rPr lang="en-US" altLang="ja-JP" sz="2800" dirty="0" smtClean="0">
                <a:ea typeface="ＤＨＰ平成ゴシックW5" panose="02010601000101010101" pitchFamily="2" charset="-128"/>
              </a:rPr>
              <a:t>1</a:t>
            </a:r>
            <a:r>
              <a:rPr lang="ja-JP" altLang="en-US" sz="2800" dirty="0">
                <a:ea typeface="ＤＨＰ平成ゴシックW5" panose="02010601000101010101" pitchFamily="2" charset="-128"/>
              </a:rPr>
              <a:t>号機水素爆発</a:t>
            </a:r>
            <a:r>
              <a:rPr lang="ja-JP" altLang="en-US" sz="2800" dirty="0" smtClean="0">
                <a:ea typeface="ＤＨＰ平成ゴシックW5" panose="02010601000101010101" pitchFamily="2" charset="-128"/>
              </a:rPr>
              <a:t>、同１４日</a:t>
            </a:r>
            <a:r>
              <a:rPr lang="en-US" altLang="ja-JP" sz="2800" dirty="0" smtClean="0">
                <a:ea typeface="ＤＨＰ平成ゴシックW5" panose="02010601000101010101" pitchFamily="2" charset="-128"/>
              </a:rPr>
              <a:t>3</a:t>
            </a:r>
            <a:r>
              <a:rPr lang="ja-JP" altLang="en-US" sz="2800" dirty="0" smtClean="0">
                <a:ea typeface="ＤＨＰ平成ゴシックW5" panose="02010601000101010101" pitchFamily="2" charset="-128"/>
              </a:rPr>
              <a:t>号</a:t>
            </a:r>
          </a:p>
          <a:p>
            <a:r>
              <a:rPr lang="ja-JP" altLang="en-US" sz="2800" dirty="0">
                <a:ea typeface="ＤＨＰ平成ゴシックW5" panose="02010601000101010101" pitchFamily="2" charset="-128"/>
              </a:rPr>
              <a:t>　</a:t>
            </a:r>
            <a:r>
              <a:rPr lang="ja-JP" altLang="en-US" sz="2800" dirty="0" smtClean="0">
                <a:ea typeface="ＤＨＰ平成ゴシックW5" panose="02010601000101010101" pitchFamily="2" charset="-128"/>
              </a:rPr>
              <a:t>機爆発</a:t>
            </a:r>
            <a:r>
              <a:rPr lang="ja-JP" altLang="en-US" sz="2800" dirty="0">
                <a:ea typeface="ＤＨＰ平成ゴシックW5" panose="02010601000101010101" pitchFamily="2" charset="-128"/>
              </a:rPr>
              <a:t>、</a:t>
            </a:r>
            <a:r>
              <a:rPr lang="ja-JP" altLang="en-US" sz="2800" dirty="0" smtClean="0">
                <a:ea typeface="ＤＨＰ平成ゴシックW5" panose="02010601000101010101" pitchFamily="2" charset="-128"/>
              </a:rPr>
              <a:t>病院付近８百ﾏｲｸﾛＳｖ／時</a:t>
            </a:r>
            <a:endParaRPr lang="ja-JP" altLang="en-US" sz="2800" dirty="0">
              <a:ea typeface="ＤＨＰ平成ゴシックW5" panose="02010601000101010101" pitchFamily="2" charset="-128"/>
            </a:endParaRPr>
          </a:p>
          <a:p>
            <a:r>
              <a:rPr lang="ja-JP" altLang="en-US" sz="2800" dirty="0">
                <a:ea typeface="ＤＨＰ平成ゴシックW5" panose="02010601000101010101" pitchFamily="2" charset="-128"/>
              </a:rPr>
              <a:t>・</a:t>
            </a:r>
            <a:r>
              <a:rPr lang="en-US" altLang="ja-JP" sz="2800" dirty="0">
                <a:ea typeface="ＤＨＰ平成ゴシックW5" panose="02010601000101010101" pitchFamily="2" charset="-128"/>
              </a:rPr>
              <a:t>14</a:t>
            </a:r>
            <a:r>
              <a:rPr lang="ja-JP" altLang="en-US" sz="2800" dirty="0">
                <a:ea typeface="ＤＨＰ平成ゴシックW5" panose="02010601000101010101" pitchFamily="2" charset="-128"/>
              </a:rPr>
              <a:t>日</a:t>
            </a:r>
            <a:r>
              <a:rPr lang="ja-JP" altLang="en-US" sz="2800" dirty="0" smtClean="0">
                <a:ea typeface="ＤＨＰ平成ゴシックW5" panose="02010601000101010101" pitchFamily="2" charset="-128"/>
              </a:rPr>
              <a:t>、オフサイトセンター福島県</a:t>
            </a:r>
          </a:p>
          <a:p>
            <a:r>
              <a:rPr lang="ja-JP" altLang="en-US" sz="2800" dirty="0">
                <a:ea typeface="ＤＨＰ平成ゴシックW5" panose="02010601000101010101" pitchFamily="2" charset="-128"/>
              </a:rPr>
              <a:t>　</a:t>
            </a:r>
            <a:r>
              <a:rPr lang="ja-JP" altLang="en-US" sz="2800" dirty="0" smtClean="0">
                <a:ea typeface="ＤＨＰ平成ゴシックW5" panose="02010601000101010101" pitchFamily="2" charset="-128"/>
              </a:rPr>
              <a:t>庁に撤収</a:t>
            </a:r>
            <a:r>
              <a:rPr lang="ja-JP" altLang="en-US" sz="2000" dirty="0">
                <a:ea typeface="ＤＨＰ平成ゴシックW5" panose="02010601000101010101" pitchFamily="2" charset="-128"/>
              </a:rPr>
              <a:t>（国道</a:t>
            </a:r>
            <a:r>
              <a:rPr lang="en-US" altLang="ja-JP" sz="2000" dirty="0">
                <a:ea typeface="ＤＨＰ平成ゴシックW5" panose="02010601000101010101" pitchFamily="2" charset="-128"/>
              </a:rPr>
              <a:t>288</a:t>
            </a:r>
            <a:r>
              <a:rPr lang="ja-JP" altLang="en-US" sz="2000" dirty="0">
                <a:ea typeface="ＤＨＰ平成ゴシックW5" panose="02010601000101010101" pitchFamily="2" charset="-128"/>
              </a:rPr>
              <a:t>号を</a:t>
            </a:r>
            <a:r>
              <a:rPr lang="ja-JP" altLang="en-US" sz="2000" dirty="0" smtClean="0">
                <a:ea typeface="ＤＨＰ平成ゴシックW5" panose="02010601000101010101" pitchFamily="2" charset="-128"/>
              </a:rPr>
              <a:t>迂回）</a:t>
            </a:r>
            <a:r>
              <a:rPr lang="ja-JP" altLang="en-US" sz="2800" dirty="0" smtClean="0">
                <a:ea typeface="ＤＨＰ平成ゴシックW5" panose="02010601000101010101" pitchFamily="2" charset="-128"/>
              </a:rPr>
              <a:t>　　</a:t>
            </a:r>
            <a:endParaRPr lang="en-US" altLang="ja-JP" sz="2800" dirty="0">
              <a:ea typeface="ＤＨＰ平成ゴシックW5" panose="02010601000101010101" pitchFamily="2" charset="-128"/>
            </a:endParaRPr>
          </a:p>
        </p:txBody>
      </p:sp>
      <p:pic>
        <p:nvPicPr>
          <p:cNvPr id="5"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1628800"/>
            <a:ext cx="2808310" cy="4608512"/>
          </a:xfrm>
          <a:prstGeom prst="rect">
            <a:avLst/>
          </a:prstGeom>
        </p:spPr>
      </p:pic>
    </p:spTree>
    <p:extLst>
      <p:ext uri="{BB962C8B-B14F-4D97-AF65-F5344CB8AC3E}">
        <p14:creationId xmlns:p14="http://schemas.microsoft.com/office/powerpoint/2010/main" val="23812054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7504" y="404664"/>
            <a:ext cx="9036496" cy="7048083"/>
          </a:xfrm>
          <a:prstGeom prst="rect">
            <a:avLst/>
          </a:prstGeom>
        </p:spPr>
        <p:txBody>
          <a:bodyPr wrap="square">
            <a:spAutoFit/>
          </a:bodyPr>
          <a:lstStyle/>
          <a:p>
            <a:r>
              <a:rPr lang="ja-JP" altLang="en-US" sz="2800" dirty="0">
                <a:ea typeface="ＤＨＰ平成ゴシックW5" panose="02010601000101010101" pitchFamily="2" charset="-128"/>
              </a:rPr>
              <a:t>・自衛隊副隊長「オフサイトセンター</a:t>
            </a:r>
            <a:r>
              <a:rPr lang="ja-JP" altLang="en-US" sz="2800" dirty="0" smtClean="0">
                <a:ea typeface="ＤＨＰ平成ゴシックW5" panose="02010601000101010101" pitchFamily="2" charset="-128"/>
              </a:rPr>
              <a:t>に行くから病院　の車をかして</a:t>
            </a:r>
            <a:r>
              <a:rPr lang="ja-JP" altLang="en-US" sz="2800" dirty="0">
                <a:ea typeface="ＤＨＰ平成ゴシックW5" panose="02010601000101010101" pitchFamily="2" charset="-128"/>
              </a:rPr>
              <a:t>ほしい</a:t>
            </a:r>
            <a:r>
              <a:rPr lang="ja-JP" altLang="en-US" sz="2800" dirty="0" smtClean="0">
                <a:ea typeface="ＤＨＰ平成ゴシックW5" panose="02010601000101010101" pitchFamily="2" charset="-128"/>
              </a:rPr>
              <a:t>」と申し出たが行方不明になる。</a:t>
            </a:r>
            <a:endParaRPr lang="ja-JP" altLang="en-US" sz="2800" dirty="0">
              <a:ea typeface="ＤＨＰ平成ゴシックW5" panose="02010601000101010101" pitchFamily="2" charset="-128"/>
            </a:endParaRPr>
          </a:p>
          <a:p>
            <a:r>
              <a:rPr lang="ja-JP" altLang="en-US" sz="2800" dirty="0">
                <a:ea typeface="ＤＨＰ平成ゴシックW5" panose="02010601000101010101" pitchFamily="2" charset="-128"/>
              </a:rPr>
              <a:t>・双葉警察署副署長と理事長</a:t>
            </a:r>
            <a:r>
              <a:rPr lang="en-US" altLang="ja-JP" sz="2800" dirty="0">
                <a:ea typeface="ＤＨＰ平成ゴシックW5" panose="02010601000101010101" pitchFamily="2" charset="-128"/>
              </a:rPr>
              <a:t>20</a:t>
            </a:r>
            <a:r>
              <a:rPr lang="ja-JP" altLang="en-US" sz="2800" dirty="0">
                <a:ea typeface="ＤＨＰ平成ゴシックW5" panose="02010601000101010101" pitchFamily="2" charset="-128"/>
              </a:rPr>
              <a:t>㌔</a:t>
            </a:r>
            <a:r>
              <a:rPr lang="ja-JP" altLang="en-US" sz="2800" dirty="0" smtClean="0">
                <a:ea typeface="ＤＨＰ平成ゴシックW5" panose="02010601000101010101" pitchFamily="2" charset="-128"/>
              </a:rPr>
              <a:t>離れた川内村</a:t>
            </a:r>
            <a:r>
              <a:rPr lang="ja-JP" altLang="en-US" sz="2800" dirty="0">
                <a:ea typeface="ＤＨＰ平成ゴシックW5" panose="02010601000101010101" pitchFamily="2" charset="-128"/>
              </a:rPr>
              <a:t>と</a:t>
            </a:r>
            <a:r>
              <a:rPr lang="ja-JP" altLang="en-US" sz="2800" dirty="0" smtClean="0">
                <a:ea typeface="ＤＨＰ平成ゴシックW5" panose="02010601000101010101" pitchFamily="2" charset="-128"/>
              </a:rPr>
              <a:t>富岡</a:t>
            </a:r>
            <a:endParaRPr lang="en-US" altLang="ja-JP" sz="2800" dirty="0" smtClean="0">
              <a:ea typeface="ＤＨＰ平成ゴシックW5" panose="02010601000101010101" pitchFamily="2" charset="-128"/>
            </a:endParaRPr>
          </a:p>
          <a:p>
            <a:r>
              <a:rPr lang="en-US" altLang="ja-JP" sz="2800" dirty="0">
                <a:ea typeface="ＤＨＰ平成ゴシックW5" panose="02010601000101010101" pitchFamily="2" charset="-128"/>
              </a:rPr>
              <a:t> </a:t>
            </a:r>
            <a:r>
              <a:rPr lang="ja-JP" altLang="en-US" sz="2800" dirty="0" smtClean="0">
                <a:ea typeface="ＤＨＰ平成ゴシックW5" panose="02010601000101010101" pitchFamily="2" charset="-128"/>
              </a:rPr>
              <a:t>   町境</a:t>
            </a:r>
            <a:r>
              <a:rPr lang="ja-JP" altLang="en-US" sz="2800" dirty="0">
                <a:ea typeface="ＤＨＰ平成ゴシックW5" panose="02010601000101010101" pitchFamily="2" charset="-128"/>
              </a:rPr>
              <a:t>で待機</a:t>
            </a:r>
            <a:r>
              <a:rPr lang="ja-JP" altLang="en-US" sz="2800" dirty="0" smtClean="0">
                <a:ea typeface="ＤＨＰ平成ゴシックW5" panose="02010601000101010101" pitchFamily="2" charset="-128"/>
              </a:rPr>
              <a:t>。自衛隊と待ち合わせのため。</a:t>
            </a:r>
            <a:endParaRPr lang="en-US" altLang="ja-JP" sz="2800" dirty="0">
              <a:ea typeface="ＤＨＰ平成ゴシックW5" panose="02010601000101010101" pitchFamily="2" charset="-128"/>
            </a:endParaRPr>
          </a:p>
          <a:p>
            <a:r>
              <a:rPr lang="ja-JP" altLang="en-US" sz="2800" dirty="0">
                <a:ea typeface="ＤＨＰ平成ゴシックW5" panose="02010601000101010101" pitchFamily="2" charset="-128"/>
              </a:rPr>
              <a:t>・自衛隊別ルートから救助に･･･</a:t>
            </a:r>
            <a:r>
              <a:rPr lang="en-US" altLang="ja-JP" sz="2800" dirty="0" smtClean="0">
                <a:ea typeface="ＤＨＰ平成ゴシックW5" panose="02010601000101010101" pitchFamily="2" charset="-128"/>
              </a:rPr>
              <a:t>｡</a:t>
            </a:r>
            <a:endParaRPr lang="ja-JP" altLang="en-US" sz="2800" dirty="0">
              <a:ea typeface="ＤＨＰ平成ゴシックW5" panose="02010601000101010101" pitchFamily="2" charset="-128"/>
            </a:endParaRPr>
          </a:p>
          <a:p>
            <a:r>
              <a:rPr lang="ja-JP" altLang="en-US" sz="2800" dirty="0">
                <a:ea typeface="ＤＨＰ平成ゴシックW5" panose="02010601000101010101" pitchFamily="2" charset="-128"/>
              </a:rPr>
              <a:t>　</a:t>
            </a:r>
            <a:r>
              <a:rPr lang="ja-JP" altLang="en-US" sz="2800" dirty="0" smtClean="0">
                <a:ea typeface="ＤＨＰ平成ゴシックW5" panose="02010601000101010101" pitchFamily="2" charset="-128"/>
              </a:rPr>
              <a:t>　　　　　</a:t>
            </a:r>
            <a:r>
              <a:rPr lang="ja-JP" altLang="en-US" dirty="0" smtClean="0">
                <a:ea typeface="ＤＨＰ平成ゴシックW5" panose="02010601000101010101" pitchFamily="2" charset="-128"/>
              </a:rPr>
              <a:t>「なぜ</a:t>
            </a:r>
            <a:r>
              <a:rPr lang="ja-JP" altLang="en-US" dirty="0">
                <a:ea typeface="ＤＨＰ平成ゴシックW5" panose="02010601000101010101" pitchFamily="2" charset="-128"/>
              </a:rPr>
              <a:t>院長は逃亡犯にされたか」</a:t>
            </a:r>
            <a:r>
              <a:rPr lang="ja-JP" altLang="en-US" dirty="0" smtClean="0">
                <a:ea typeface="ＤＨＰ平成ゴシックW5" panose="02010601000101010101" pitchFamily="2" charset="-128"/>
              </a:rPr>
              <a:t>森功著</a:t>
            </a:r>
            <a:endParaRPr lang="ja-JP" altLang="en-US" dirty="0">
              <a:ea typeface="ＤＨＰ平成ゴシックW5" panose="02010601000101010101" pitchFamily="2" charset="-128"/>
            </a:endParaRPr>
          </a:p>
          <a:p>
            <a:r>
              <a:rPr lang="ja-JP" altLang="en-US" sz="2800" dirty="0" smtClean="0">
                <a:ea typeface="ＤＨＰ平成ゴシックW5" panose="02010601000101010101" pitchFamily="2" charset="-128"/>
              </a:rPr>
              <a:t>・</a:t>
            </a:r>
            <a:r>
              <a:rPr lang="ja-JP" altLang="en-US" sz="3200" dirty="0">
                <a:ea typeface="ＤＨＰ平成ゴシックW5" panose="02010601000101010101" pitchFamily="2" charset="-128"/>
              </a:rPr>
              <a:t>「ＳＰＥＥＤＩ」</a:t>
            </a:r>
            <a:r>
              <a:rPr lang="ja-JP" altLang="en-US" sz="2800" dirty="0">
                <a:ea typeface="ＤＨＰ平成ゴシックW5" panose="02010601000101010101" pitchFamily="2" charset="-128"/>
              </a:rPr>
              <a:t>の存在は官邸トップ、</a:t>
            </a:r>
            <a:r>
              <a:rPr lang="ja-JP" altLang="en-US" sz="2800" dirty="0" smtClean="0">
                <a:ea typeface="ＤＨＰ平成ゴシックW5" panose="02010601000101010101" pitchFamily="2" charset="-128"/>
              </a:rPr>
              <a:t>原子力安全・保安院、東電、原子力安全委員会のトップさえ知らなか</a:t>
            </a:r>
          </a:p>
          <a:p>
            <a:r>
              <a:rPr lang="ja-JP" altLang="en-US" sz="2800" dirty="0">
                <a:ea typeface="ＤＨＰ平成ゴシックW5" panose="02010601000101010101" pitchFamily="2" charset="-128"/>
              </a:rPr>
              <a:t>　</a:t>
            </a:r>
            <a:r>
              <a:rPr lang="ja-JP" altLang="en-US" sz="2800" dirty="0" smtClean="0">
                <a:ea typeface="ＤＨＰ平成ゴシックW5" panose="02010601000101010101" pitchFamily="2" charset="-128"/>
              </a:rPr>
              <a:t>った。福島県当局秘匿。</a:t>
            </a:r>
          </a:p>
          <a:p>
            <a:r>
              <a:rPr lang="ja-JP" altLang="en-US" sz="2800" dirty="0" smtClean="0">
                <a:ea typeface="ＤＨＰ平成ゴシックW5" panose="02010601000101010101" pitchFamily="2" charset="-128"/>
              </a:rPr>
              <a:t>・</a:t>
            </a:r>
            <a:r>
              <a:rPr lang="ja-JP" altLang="en-US" sz="2800" dirty="0">
                <a:ea typeface="ＤＨＰ平成ゴシックW5" panose="02010601000101010101" pitchFamily="2" charset="-128"/>
              </a:rPr>
              <a:t>オフサイトセンター</a:t>
            </a:r>
            <a:r>
              <a:rPr lang="ja-JP" altLang="en-US" sz="2400" dirty="0">
                <a:ea typeface="ＤＨＰ平成ゴシックW5" panose="02010601000101010101" pitchFamily="2" charset="-128"/>
              </a:rPr>
              <a:t>（現地本部・福島県</a:t>
            </a:r>
            <a:r>
              <a:rPr lang="ja-JP" altLang="en-US" sz="2400" dirty="0" smtClean="0">
                <a:ea typeface="ＤＨＰ平成ゴシックW5" panose="02010601000101010101" pitchFamily="2" charset="-128"/>
              </a:rPr>
              <a:t>・政府</a:t>
            </a:r>
            <a:r>
              <a:rPr lang="ja-JP" altLang="en-US" sz="2800" dirty="0">
                <a:ea typeface="ＤＨＰ平成ゴシックW5" panose="02010601000101010101" pitchFamily="2" charset="-128"/>
              </a:rPr>
              <a:t>）</a:t>
            </a:r>
            <a:r>
              <a:rPr lang="ja-JP" altLang="en-US" sz="2800" dirty="0" smtClean="0">
                <a:ea typeface="ＤＨＰ平成ゴシックW5" panose="02010601000101010101" pitchFamily="2" charset="-128"/>
              </a:rPr>
              <a:t>合同対</a:t>
            </a:r>
          </a:p>
          <a:p>
            <a:r>
              <a:rPr lang="ja-JP" altLang="en-US" sz="2800" dirty="0" smtClean="0">
                <a:ea typeface="ＤＨＰ平成ゴシックW5" panose="02010601000101010101" pitchFamily="2" charset="-128"/>
              </a:rPr>
              <a:t>　策協</a:t>
            </a:r>
            <a:r>
              <a:rPr lang="ja-JP" altLang="en-US" sz="2800" dirty="0">
                <a:ea typeface="ＤＨＰ平成ゴシックW5" panose="02010601000101010101" pitchFamily="2" charset="-128"/>
              </a:rPr>
              <a:t>議会を組織し共同で</a:t>
            </a:r>
            <a:r>
              <a:rPr lang="ja-JP" altLang="en-US" sz="2800" dirty="0" smtClean="0">
                <a:ea typeface="ＤＨＰ平成ゴシックW5" panose="02010601000101010101" pitchFamily="2" charset="-128"/>
              </a:rPr>
              <a:t>行うが</a:t>
            </a:r>
            <a:r>
              <a:rPr lang="ja-JP" altLang="en-US" sz="2800" dirty="0">
                <a:ea typeface="ＤＨＰ平成ゴシックW5" panose="02010601000101010101" pitchFamily="2" charset="-128"/>
              </a:rPr>
              <a:t>全く機能しなかった。</a:t>
            </a:r>
          </a:p>
          <a:p>
            <a:r>
              <a:rPr lang="ja-JP" altLang="en-US" sz="2800" dirty="0">
                <a:ea typeface="ＤＨＰ平成ゴシックW5" panose="02010601000101010101" pitchFamily="2" charset="-128"/>
              </a:rPr>
              <a:t>・</a:t>
            </a:r>
            <a:r>
              <a:rPr lang="ja-JP" altLang="en-US" sz="2800" dirty="0" smtClean="0">
                <a:ea typeface="ＤＨＰ平成ゴシックW5" panose="02010601000101010101" pitchFamily="2" charset="-128"/>
              </a:rPr>
              <a:t>国、福島県、東電、警察、自衛隊など</a:t>
            </a:r>
            <a:r>
              <a:rPr lang="ja-JP" altLang="en-US" sz="2800" dirty="0" smtClean="0">
                <a:solidFill>
                  <a:srgbClr val="FF0000"/>
                </a:solidFill>
                <a:ea typeface="ＤＨＰ平成ゴシックW5" panose="02010601000101010101" pitchFamily="2" charset="-128"/>
              </a:rPr>
              <a:t>「</a:t>
            </a:r>
            <a:r>
              <a:rPr lang="ja-JP" altLang="en-US" sz="2800" dirty="0">
                <a:solidFill>
                  <a:srgbClr val="FF0000"/>
                </a:solidFill>
                <a:ea typeface="ＤＨＰ平成ゴシックW5" panose="02010601000101010101" pitchFamily="2" charset="-128"/>
              </a:rPr>
              <a:t>原子力</a:t>
            </a:r>
            <a:r>
              <a:rPr lang="ja-JP" altLang="en-US" sz="2800" dirty="0" smtClean="0">
                <a:solidFill>
                  <a:srgbClr val="FF0000"/>
                </a:solidFill>
                <a:ea typeface="ＤＨＰ平成ゴシックW5" panose="02010601000101010101" pitchFamily="2" charset="-128"/>
              </a:rPr>
              <a:t>複合</a:t>
            </a:r>
          </a:p>
          <a:p>
            <a:r>
              <a:rPr lang="ja-JP" altLang="en-US" sz="2800" dirty="0" smtClean="0">
                <a:solidFill>
                  <a:srgbClr val="FF0000"/>
                </a:solidFill>
                <a:ea typeface="ＤＨＰ平成ゴシックW5" panose="02010601000101010101" pitchFamily="2" charset="-128"/>
              </a:rPr>
              <a:t>　災害</a:t>
            </a:r>
            <a:r>
              <a:rPr lang="ja-JP" altLang="en-US" sz="2800" dirty="0">
                <a:solidFill>
                  <a:srgbClr val="FF0000"/>
                </a:solidFill>
                <a:ea typeface="ＤＨＰ平成ゴシックW5" panose="02010601000101010101" pitchFamily="2" charset="-128"/>
              </a:rPr>
              <a:t>」</a:t>
            </a:r>
            <a:r>
              <a:rPr lang="ja-JP" altLang="en-US" sz="2800" dirty="0">
                <a:ea typeface="ＤＨＰ平成ゴシックW5" panose="02010601000101010101" pitchFamily="2" charset="-128"/>
              </a:rPr>
              <a:t>を全く想定して</a:t>
            </a:r>
            <a:r>
              <a:rPr lang="ja-JP" altLang="en-US" sz="2800" dirty="0" smtClean="0">
                <a:ea typeface="ＤＨＰ平成ゴシックW5" panose="02010601000101010101" pitchFamily="2" charset="-128"/>
              </a:rPr>
              <a:t>いなかった。</a:t>
            </a:r>
          </a:p>
          <a:p>
            <a:r>
              <a:rPr lang="ja-JP" altLang="en-US" sz="2800" dirty="0">
                <a:ea typeface="ＤＨＰ平成ゴシックW5" panose="02010601000101010101" pitchFamily="2" charset="-128"/>
              </a:rPr>
              <a:t>・</a:t>
            </a:r>
            <a:r>
              <a:rPr lang="ja-JP" altLang="en-US" sz="2800" dirty="0" smtClean="0">
                <a:solidFill>
                  <a:srgbClr val="FF0000"/>
                </a:solidFill>
                <a:ea typeface="ＤＨＰ平成ゴシックW5" panose="02010601000101010101" pitchFamily="2" charset="-128"/>
              </a:rPr>
              <a:t>「</a:t>
            </a:r>
            <a:r>
              <a:rPr lang="ja-JP" altLang="en-US" sz="2800" dirty="0">
                <a:solidFill>
                  <a:srgbClr val="FF0000"/>
                </a:solidFill>
                <a:ea typeface="ＤＨＰ平成ゴシックW5" panose="02010601000101010101" pitchFamily="2" charset="-128"/>
              </a:rPr>
              <a:t>原発安全神話」</a:t>
            </a:r>
            <a:r>
              <a:rPr lang="ja-JP" altLang="en-US" sz="2800" dirty="0">
                <a:ea typeface="ＤＨＰ平成ゴシックW5" panose="02010601000101010101" pitchFamily="2" charset="-128"/>
              </a:rPr>
              <a:t>維持のため。</a:t>
            </a:r>
          </a:p>
          <a:p>
            <a:endParaRPr lang="ja-JP" altLang="en-US" sz="2800" dirty="0">
              <a:ea typeface="ＤＨＰ平成ゴシックW5" panose="02010601000101010101" pitchFamily="2" charset="-128"/>
            </a:endParaRPr>
          </a:p>
        </p:txBody>
      </p:sp>
    </p:spTree>
    <p:extLst>
      <p:ext uri="{BB962C8B-B14F-4D97-AF65-F5344CB8AC3E}">
        <p14:creationId xmlns:p14="http://schemas.microsoft.com/office/powerpoint/2010/main" val="28935607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Autofit/>
          </a:bodyPr>
          <a:lstStyle/>
          <a:p>
            <a:pPr lvl="1" algn="ctr"/>
            <a:r>
              <a:rPr kumimoji="1" lang="en-US" altLang="ja-JP" sz="4400" b="1" dirty="0" smtClean="0">
                <a:solidFill>
                  <a:schemeClr val="bg2">
                    <a:lumMod val="25000"/>
                  </a:schemeClr>
                </a:solidFill>
                <a:ea typeface="ＤＦ平成ゴシック体W5" panose="02010609000101010101" pitchFamily="1" charset="-128"/>
              </a:rPr>
              <a:t>20㌔</a:t>
            </a:r>
            <a:r>
              <a:rPr kumimoji="1" lang="ja-JP" altLang="en-US" sz="4400" b="1" dirty="0" smtClean="0">
                <a:solidFill>
                  <a:schemeClr val="bg2">
                    <a:lumMod val="25000"/>
                  </a:schemeClr>
                </a:solidFill>
                <a:ea typeface="ＤＦ平成ゴシック体W5" panose="02010609000101010101" pitchFamily="1" charset="-128"/>
              </a:rPr>
              <a:t>圏内にある病院の概要</a:t>
            </a:r>
            <a:endParaRPr kumimoji="1" lang="ja-JP" altLang="en-US" sz="4400" b="1" dirty="0">
              <a:solidFill>
                <a:schemeClr val="bg2">
                  <a:lumMod val="25000"/>
                </a:schemeClr>
              </a:solidFill>
              <a:ea typeface="ＤＦ平成ゴシック体W5" panose="02010609000101010101" pitchFamily="1" charset="-128"/>
            </a:endParaRPr>
          </a:p>
        </p:txBody>
      </p:sp>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23528" y="1370386"/>
            <a:ext cx="8496944" cy="5154958"/>
          </a:xfrm>
          <a:prstGeom prst="rect">
            <a:avLst/>
          </a:prstGeom>
        </p:spPr>
      </p:pic>
      <p:sp>
        <p:nvSpPr>
          <p:cNvPr id="6" name="テキスト ボックス 5"/>
          <p:cNvSpPr txBox="1"/>
          <p:nvPr/>
        </p:nvSpPr>
        <p:spPr>
          <a:xfrm>
            <a:off x="251520" y="908720"/>
            <a:ext cx="8712968" cy="830997"/>
          </a:xfrm>
          <a:prstGeom prst="rect">
            <a:avLst/>
          </a:prstGeom>
          <a:noFill/>
        </p:spPr>
        <p:txBody>
          <a:bodyPr wrap="square" rtlCol="0">
            <a:spAutoFit/>
          </a:bodyPr>
          <a:lstStyle/>
          <a:p>
            <a:pPr algn="ctr"/>
            <a:r>
              <a:rPr kumimoji="1" lang="en-US" altLang="ja-JP" sz="2400" dirty="0" smtClean="0">
                <a:solidFill>
                  <a:srgbClr val="FF0000"/>
                </a:solidFill>
                <a:ea typeface="ＤＦ平成ゴシック体W5" panose="02010609000101010101" pitchFamily="1" charset="-128"/>
              </a:rPr>
              <a:t>20</a:t>
            </a:r>
            <a:r>
              <a:rPr kumimoji="1" lang="ja-JP" altLang="en-US" sz="2400" dirty="0" smtClean="0">
                <a:solidFill>
                  <a:srgbClr val="FF0000"/>
                </a:solidFill>
                <a:ea typeface="ＤＦ平成ゴシック体W5" panose="02010609000101010101" pitchFamily="1" charset="-128"/>
              </a:rPr>
              <a:t>㌔圏７病院</a:t>
            </a:r>
            <a:r>
              <a:rPr kumimoji="1" lang="en-US" altLang="ja-JP" sz="2400" dirty="0" smtClean="0">
                <a:solidFill>
                  <a:srgbClr val="FF0000"/>
                </a:solidFill>
                <a:ea typeface="ＤＦ平成ゴシック体W5" panose="02010609000101010101" pitchFamily="1" charset="-128"/>
              </a:rPr>
              <a:t>835</a:t>
            </a:r>
            <a:r>
              <a:rPr kumimoji="1" lang="ja-JP" altLang="en-US" sz="2400" dirty="0" smtClean="0">
                <a:solidFill>
                  <a:srgbClr val="FF0000"/>
                </a:solidFill>
                <a:ea typeface="ＤＦ平成ゴシック体W5" panose="02010609000101010101" pitchFamily="1" charset="-128"/>
              </a:rPr>
              <a:t>人、</a:t>
            </a:r>
            <a:r>
              <a:rPr kumimoji="1" lang="en-US" altLang="ja-JP" sz="2400" dirty="0" smtClean="0">
                <a:solidFill>
                  <a:srgbClr val="FF0000"/>
                </a:solidFill>
                <a:ea typeface="ＤＦ平成ゴシック体W5" panose="02010609000101010101" pitchFamily="1" charset="-128"/>
              </a:rPr>
              <a:t>30</a:t>
            </a:r>
            <a:r>
              <a:rPr kumimoji="1" lang="ja-JP" altLang="en-US" sz="2400" dirty="0" smtClean="0">
                <a:solidFill>
                  <a:srgbClr val="FF0000"/>
                </a:solidFill>
                <a:ea typeface="ＤＦ平成ゴシック体W5" panose="02010609000101010101" pitchFamily="1" charset="-128"/>
              </a:rPr>
              <a:t>㌔圏</a:t>
            </a:r>
            <a:r>
              <a:rPr kumimoji="1" lang="en-US" altLang="ja-JP" sz="2400" dirty="0" smtClean="0">
                <a:solidFill>
                  <a:srgbClr val="FF0000"/>
                </a:solidFill>
                <a:ea typeface="ＤＦ平成ゴシック体W5" panose="02010609000101010101" pitchFamily="1" charset="-128"/>
              </a:rPr>
              <a:t>13</a:t>
            </a:r>
            <a:r>
              <a:rPr kumimoji="1" lang="ja-JP" altLang="en-US" sz="2400" dirty="0" smtClean="0">
                <a:solidFill>
                  <a:srgbClr val="FF0000"/>
                </a:solidFill>
                <a:ea typeface="ＤＦ平成ゴシック体W5" panose="02010609000101010101" pitchFamily="1" charset="-128"/>
              </a:rPr>
              <a:t>病院</a:t>
            </a:r>
            <a:r>
              <a:rPr kumimoji="1" lang="en-US" altLang="ja-JP" sz="2400" dirty="0" smtClean="0">
                <a:solidFill>
                  <a:srgbClr val="FF0000"/>
                </a:solidFill>
                <a:ea typeface="ＤＦ平成ゴシック体W5" panose="02010609000101010101" pitchFamily="1" charset="-128"/>
              </a:rPr>
              <a:t>1261</a:t>
            </a:r>
            <a:r>
              <a:rPr kumimoji="1" lang="ja-JP" altLang="en-US" sz="2400" dirty="0" smtClean="0">
                <a:solidFill>
                  <a:srgbClr val="FF0000"/>
                </a:solidFill>
                <a:ea typeface="ＤＦ平成ゴシック体W5" panose="02010609000101010101" pitchFamily="1" charset="-128"/>
              </a:rPr>
              <a:t>人も避難･･･</a:t>
            </a:r>
            <a:endParaRPr lang="ja-JP" altLang="en-US" sz="2400" dirty="0" smtClean="0">
              <a:solidFill>
                <a:srgbClr val="FF0000"/>
              </a:solidFill>
              <a:ea typeface="ＤＦ平成ゴシック体W5" panose="02010609000101010101" pitchFamily="1" charset="-128"/>
            </a:endParaRPr>
          </a:p>
          <a:p>
            <a:pPr algn="ctr"/>
            <a:endParaRPr kumimoji="1" lang="ja-JP" altLang="en-US" sz="2400" dirty="0">
              <a:solidFill>
                <a:srgbClr val="FF0000"/>
              </a:solidFill>
              <a:ea typeface="ＤＦ平成ゴシック体W5" panose="02010609000101010101" pitchFamily="1" charset="-128"/>
            </a:endParaRPr>
          </a:p>
        </p:txBody>
      </p:sp>
    </p:spTree>
    <p:extLst>
      <p:ext uri="{BB962C8B-B14F-4D97-AF65-F5344CB8AC3E}">
        <p14:creationId xmlns:p14="http://schemas.microsoft.com/office/powerpoint/2010/main" val="502163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normAutofit/>
          </a:bodyPr>
          <a:lstStyle/>
          <a:p>
            <a:pPr lvl="1" algn="ctr"/>
            <a:r>
              <a:rPr lang="ja-JP" altLang="en-US" sz="4400" b="1" dirty="0" smtClean="0">
                <a:solidFill>
                  <a:schemeClr val="bg2">
                    <a:lumMod val="25000"/>
                  </a:schemeClr>
                </a:solidFill>
                <a:ea typeface="ＤＦ平成ゴシック体W5" panose="02010609000101010101" pitchFamily="1" charset="-128"/>
              </a:rPr>
              <a:t>高齢者と障害者が残された</a:t>
            </a:r>
            <a:endParaRPr kumimoji="1" lang="ja-JP" altLang="en-US" sz="4400" b="1" dirty="0">
              <a:solidFill>
                <a:schemeClr val="bg2">
                  <a:lumMod val="25000"/>
                </a:schemeClr>
              </a:solidFill>
              <a:ea typeface="ＤＦ平成ゴシック体W5" panose="02010609000101010101" pitchFamily="1" charset="-128"/>
            </a:endParaRPr>
          </a:p>
        </p:txBody>
      </p:sp>
      <p:pic>
        <p:nvPicPr>
          <p:cNvPr id="4" name="コンテンツ プレースホルダー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594784" y="1380160"/>
            <a:ext cx="4248472" cy="5110591"/>
          </a:xfrm>
          <a:prstGeom prst="rect">
            <a:avLst/>
          </a:prstGeom>
        </p:spPr>
      </p:pic>
      <p:pic>
        <p:nvPicPr>
          <p:cNvPr id="8" name="コンテンツ プレースホルダー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948" y="1369410"/>
            <a:ext cx="4077611" cy="5129199"/>
          </a:xfrm>
          <a:prstGeom prst="rect">
            <a:avLst/>
          </a:prstGeom>
        </p:spPr>
      </p:pic>
      <p:sp>
        <p:nvSpPr>
          <p:cNvPr id="9" name="テキスト ボックス 8"/>
          <p:cNvSpPr txBox="1"/>
          <p:nvPr/>
        </p:nvSpPr>
        <p:spPr>
          <a:xfrm>
            <a:off x="4414559" y="1001791"/>
            <a:ext cx="4549929" cy="369332"/>
          </a:xfrm>
          <a:prstGeom prst="rect">
            <a:avLst/>
          </a:prstGeom>
          <a:noFill/>
        </p:spPr>
        <p:txBody>
          <a:bodyPr wrap="square" rtlCol="0">
            <a:spAutoFit/>
          </a:bodyPr>
          <a:lstStyle/>
          <a:p>
            <a:r>
              <a:rPr kumimoji="1" lang="ja-JP" altLang="en-US" b="1" dirty="0" smtClean="0">
                <a:solidFill>
                  <a:srgbClr val="FF0000"/>
                </a:solidFill>
                <a:ea typeface="ＤＦ平成ゴシック体W5" panose="02010609000101010101" pitchFamily="1" charset="-128"/>
              </a:rPr>
              <a:t> 避難先を転々、厳しい生活環境今も続く</a:t>
            </a:r>
            <a:endParaRPr kumimoji="1" lang="ja-JP" altLang="en-US" b="1" dirty="0">
              <a:solidFill>
                <a:srgbClr val="FF0000"/>
              </a:solidFill>
              <a:ea typeface="ＤＦ平成ゴシック体W5" panose="02010609000101010101" pitchFamily="1" charset="-128"/>
            </a:endParaRPr>
          </a:p>
        </p:txBody>
      </p:sp>
      <p:sp>
        <p:nvSpPr>
          <p:cNvPr id="3" name="テキスト ボックス 2"/>
          <p:cNvSpPr txBox="1"/>
          <p:nvPr/>
        </p:nvSpPr>
        <p:spPr>
          <a:xfrm>
            <a:off x="415208" y="1010829"/>
            <a:ext cx="3921089" cy="369332"/>
          </a:xfrm>
          <a:prstGeom prst="rect">
            <a:avLst/>
          </a:prstGeom>
          <a:noFill/>
        </p:spPr>
        <p:txBody>
          <a:bodyPr wrap="square" rtlCol="0">
            <a:spAutoFit/>
          </a:bodyPr>
          <a:lstStyle/>
          <a:p>
            <a:r>
              <a:rPr kumimoji="1" lang="en-US" altLang="ja-JP" b="1" dirty="0" smtClean="0">
                <a:solidFill>
                  <a:srgbClr val="FF0000"/>
                </a:solidFill>
                <a:ea typeface="ＤＦ平成ゴシック体W5" panose="02010609000101010101" pitchFamily="1" charset="-128"/>
              </a:rPr>
              <a:t>30</a:t>
            </a:r>
            <a:r>
              <a:rPr kumimoji="1" lang="ja-JP" altLang="en-US" b="1" dirty="0" smtClean="0">
                <a:solidFill>
                  <a:srgbClr val="FF0000"/>
                </a:solidFill>
                <a:ea typeface="ＤＦ平成ゴシック体W5" panose="02010609000101010101" pitchFamily="1" charset="-128"/>
              </a:rPr>
              <a:t>㌔圏内の介護老人施設の状況</a:t>
            </a:r>
            <a:endParaRPr kumimoji="1" lang="ja-JP" altLang="en-US" b="1" dirty="0">
              <a:solidFill>
                <a:srgbClr val="FF0000"/>
              </a:solidFill>
              <a:ea typeface="ＤＦ平成ゴシック体W5" panose="02010609000101010101" pitchFamily="1" charset="-128"/>
            </a:endParaRPr>
          </a:p>
        </p:txBody>
      </p:sp>
      <p:sp>
        <p:nvSpPr>
          <p:cNvPr id="5" name="テキスト ボックス 4"/>
          <p:cNvSpPr txBox="1"/>
          <p:nvPr/>
        </p:nvSpPr>
        <p:spPr>
          <a:xfrm>
            <a:off x="1129036" y="6490752"/>
            <a:ext cx="3285523" cy="276999"/>
          </a:xfrm>
          <a:prstGeom prst="rect">
            <a:avLst/>
          </a:prstGeom>
          <a:noFill/>
        </p:spPr>
        <p:txBody>
          <a:bodyPr wrap="square" rtlCol="0">
            <a:spAutoFit/>
          </a:bodyPr>
          <a:lstStyle/>
          <a:p>
            <a:pPr algn="r"/>
            <a:r>
              <a:rPr kumimoji="1" lang="ja-JP" altLang="en-US" sz="1200" dirty="0" smtClean="0"/>
              <a:t>「避難弱者」相川裕里著</a:t>
            </a:r>
            <a:endParaRPr kumimoji="1" lang="ja-JP" altLang="en-US" sz="1200" dirty="0"/>
          </a:p>
        </p:txBody>
      </p:sp>
      <p:sp>
        <p:nvSpPr>
          <p:cNvPr id="6" name="テキスト ボックス 5"/>
          <p:cNvSpPr txBox="1"/>
          <p:nvPr/>
        </p:nvSpPr>
        <p:spPr>
          <a:xfrm>
            <a:off x="7020272" y="6259920"/>
            <a:ext cx="1944216" cy="738664"/>
          </a:xfrm>
          <a:prstGeom prst="rect">
            <a:avLst/>
          </a:prstGeom>
          <a:noFill/>
        </p:spPr>
        <p:txBody>
          <a:bodyPr wrap="square" rtlCol="0">
            <a:spAutoFit/>
          </a:bodyPr>
          <a:lstStyle/>
          <a:p>
            <a:pPr algn="r"/>
            <a:endParaRPr kumimoji="1" lang="ja-JP" altLang="en-US" sz="1200" dirty="0" smtClean="0"/>
          </a:p>
          <a:p>
            <a:pPr algn="r"/>
            <a:r>
              <a:rPr kumimoji="1" lang="en-US" altLang="ja-JP" sz="1200" dirty="0" smtClean="0"/>
              <a:t>2013.5.20</a:t>
            </a:r>
            <a:r>
              <a:rPr kumimoji="1" lang="ja-JP" altLang="en-US" sz="1200" dirty="0" smtClean="0"/>
              <a:t>　福島民報</a:t>
            </a:r>
          </a:p>
          <a:p>
            <a:pPr algn="r"/>
            <a:endParaRPr kumimoji="1" lang="ja-JP" altLang="en-US" dirty="0"/>
          </a:p>
        </p:txBody>
      </p:sp>
    </p:spTree>
    <p:extLst>
      <p:ext uri="{BB962C8B-B14F-4D97-AF65-F5344CB8AC3E}">
        <p14:creationId xmlns:p14="http://schemas.microsoft.com/office/powerpoint/2010/main" val="20349279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819754"/>
            <a:ext cx="8015316" cy="936103"/>
          </a:xfrm>
        </p:spPr>
        <p:txBody>
          <a:bodyPr>
            <a:normAutofit/>
          </a:bodyPr>
          <a:lstStyle/>
          <a:p>
            <a:pPr lvl="1"/>
            <a:r>
              <a:rPr kumimoji="1" lang="ja-JP" altLang="en-US" sz="3200" b="1" dirty="0" smtClean="0"/>
              <a:t>⑤「原発さえなかったら」は福島の総意</a:t>
            </a:r>
            <a:endParaRPr kumimoji="1" lang="ja-JP" altLang="en-US" sz="3200" b="1" dirty="0"/>
          </a:p>
        </p:txBody>
      </p:sp>
      <p:pic>
        <p:nvPicPr>
          <p:cNvPr id="4"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5616624" cy="341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正方形/長方形 5"/>
          <p:cNvSpPr/>
          <p:nvPr/>
        </p:nvSpPr>
        <p:spPr>
          <a:xfrm>
            <a:off x="395536" y="173423"/>
            <a:ext cx="7992888" cy="646331"/>
          </a:xfrm>
          <a:prstGeom prst="rect">
            <a:avLst/>
          </a:prstGeom>
        </p:spPr>
        <p:txBody>
          <a:bodyPr wrap="square">
            <a:spAutoFit/>
          </a:bodyPr>
          <a:lstStyle/>
          <a:p>
            <a:r>
              <a:rPr lang="ja-JP" altLang="en-US" sz="3600" dirty="0" smtClean="0"/>
              <a:t> </a:t>
            </a:r>
            <a:r>
              <a:rPr lang="ja-JP" altLang="en-US" sz="3600" b="1" dirty="0" smtClean="0"/>
              <a:t>④“</a:t>
            </a:r>
            <a:r>
              <a:rPr lang="ja-JP" altLang="en-US" sz="3600" b="1" dirty="0"/>
              <a:t>救えたいのち</a:t>
            </a:r>
            <a:r>
              <a:rPr lang="ja-JP" altLang="en-US" sz="3600" b="1" dirty="0" smtClean="0"/>
              <a:t>”救えず</a:t>
            </a:r>
            <a:endParaRPr lang="ja-JP" altLang="en-US" sz="3600" b="1"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9611" y="1556792"/>
            <a:ext cx="2592288" cy="3412388"/>
          </a:xfrm>
          <a:prstGeom prst="rect">
            <a:avLst/>
          </a:prstGeom>
        </p:spPr>
      </p:pic>
      <p:sp>
        <p:nvSpPr>
          <p:cNvPr id="8" name="テキスト ボックス 7"/>
          <p:cNvSpPr txBox="1"/>
          <p:nvPr/>
        </p:nvSpPr>
        <p:spPr>
          <a:xfrm>
            <a:off x="395536" y="5157192"/>
            <a:ext cx="8436363" cy="1569660"/>
          </a:xfrm>
          <a:prstGeom prst="rect">
            <a:avLst/>
          </a:prstGeom>
          <a:noFill/>
        </p:spPr>
        <p:txBody>
          <a:bodyPr wrap="square" rtlCol="0">
            <a:spAutoFit/>
          </a:bodyPr>
          <a:lstStyle/>
          <a:p>
            <a:r>
              <a:rPr lang="ja-JP" altLang="en-US" sz="2400" b="1" dirty="0">
                <a:ea typeface="ＤＦ平成ゴシック体W5" panose="02010609000101010101" pitchFamily="1" charset="-128"/>
              </a:rPr>
              <a:t>・自死</a:t>
            </a:r>
            <a:r>
              <a:rPr lang="ja-JP" altLang="en-US" sz="2400" b="1" dirty="0" smtClean="0">
                <a:ea typeface="ＤＦ平成ゴシック体W5" panose="02010609000101010101" pitchFamily="1" charset="-128"/>
              </a:rPr>
              <a:t>は</a:t>
            </a:r>
            <a:r>
              <a:rPr lang="en-US" altLang="ja-JP" sz="2400" b="1" dirty="0" smtClean="0">
                <a:ea typeface="ＤＦ平成ゴシック体W5" panose="02010609000101010101" pitchFamily="1" charset="-128"/>
              </a:rPr>
              <a:t>2013</a:t>
            </a:r>
            <a:r>
              <a:rPr lang="ja-JP" altLang="en-US" sz="2400" b="1" dirty="0" smtClean="0">
                <a:ea typeface="ＤＦ平成ゴシック体W5" panose="02010609000101010101" pitchFamily="1" charset="-128"/>
              </a:rPr>
              <a:t>年</a:t>
            </a:r>
            <a:r>
              <a:rPr lang="en-US" altLang="ja-JP" sz="2400" b="1" dirty="0" smtClean="0">
                <a:ea typeface="ＤＦ平成ゴシック体W5" panose="02010609000101010101" pitchFamily="1" charset="-128"/>
              </a:rPr>
              <a:t>12</a:t>
            </a:r>
            <a:r>
              <a:rPr lang="ja-JP" altLang="en-US" sz="2400" b="1" dirty="0" smtClean="0">
                <a:ea typeface="ＤＦ平成ゴシック体W5" panose="02010609000101010101" pitchFamily="1" charset="-128"/>
              </a:rPr>
              <a:t>月までに福島県が</a:t>
            </a:r>
            <a:r>
              <a:rPr lang="en-US" altLang="ja-JP" sz="2400" b="1" dirty="0" smtClean="0">
                <a:ea typeface="ＤＦ平成ゴシック体W5" panose="02010609000101010101" pitchFamily="1" charset="-128"/>
              </a:rPr>
              <a:t>46</a:t>
            </a:r>
            <a:r>
              <a:rPr lang="ja-JP" altLang="en-US" sz="2400" b="1" dirty="0" smtClean="0">
                <a:ea typeface="ＤＦ平成ゴシック体W5" panose="02010609000101010101" pitchFamily="1" charset="-128"/>
              </a:rPr>
              <a:t>名</a:t>
            </a:r>
            <a:r>
              <a:rPr lang="ja-JP" altLang="en-US" sz="2400" b="1" dirty="0">
                <a:ea typeface="ＤＦ平成ゴシック体W5" panose="02010609000101010101" pitchFamily="1" charset="-128"/>
              </a:rPr>
              <a:t>と最も多い。</a:t>
            </a:r>
            <a:r>
              <a:rPr lang="ja-JP" altLang="en-US" sz="2400" b="1" dirty="0" smtClean="0">
                <a:ea typeface="ＤＦ平成ゴシック体W5" panose="02010609000101010101" pitchFamily="1" charset="-128"/>
              </a:rPr>
              <a:t>長期　</a:t>
            </a:r>
          </a:p>
          <a:p>
            <a:r>
              <a:rPr lang="ja-JP" altLang="en-US" sz="2400" b="1" dirty="0">
                <a:ea typeface="ＤＦ平成ゴシック体W5" panose="02010609000101010101" pitchFamily="1" charset="-128"/>
              </a:rPr>
              <a:t>　</a:t>
            </a:r>
            <a:r>
              <a:rPr lang="ja-JP" altLang="en-US" sz="2400" b="1" dirty="0" smtClean="0">
                <a:ea typeface="ＤＦ平成ゴシック体W5" panose="02010609000101010101" pitchFamily="1" charset="-128"/>
              </a:rPr>
              <a:t>避難</a:t>
            </a:r>
            <a:r>
              <a:rPr lang="ja-JP" altLang="en-US" sz="2400" b="1" dirty="0">
                <a:ea typeface="ＤＦ平成ゴシック体W5" panose="02010609000101010101" pitchFamily="1" charset="-128"/>
              </a:rPr>
              <a:t>、見えない先行き、仮設住宅、見知らぬ土地の</a:t>
            </a:r>
            <a:r>
              <a:rPr lang="ja-JP" altLang="en-US" sz="2400" b="1" dirty="0" smtClean="0">
                <a:ea typeface="ＤＦ平成ゴシック体W5" panose="02010609000101010101" pitchFamily="1" charset="-128"/>
              </a:rPr>
              <a:t>借り上</a:t>
            </a:r>
          </a:p>
          <a:p>
            <a:r>
              <a:rPr lang="ja-JP" altLang="en-US" sz="2400" b="1" dirty="0" smtClean="0">
                <a:ea typeface="ＤＦ平成ゴシック体W5" panose="02010609000101010101" pitchFamily="1" charset="-128"/>
              </a:rPr>
              <a:t>　住宅</a:t>
            </a:r>
            <a:r>
              <a:rPr lang="ja-JP" altLang="en-US" sz="2400" b="1" dirty="0">
                <a:ea typeface="ＤＦ平成ゴシック体W5" panose="02010609000101010101" pitchFamily="1" charset="-128"/>
              </a:rPr>
              <a:t>、家族バラバラ、それらのストレスは避難者を</a:t>
            </a:r>
            <a:r>
              <a:rPr lang="ja-JP" altLang="en-US" sz="2400" b="1" dirty="0" smtClean="0">
                <a:ea typeface="ＤＦ平成ゴシック体W5" panose="02010609000101010101" pitchFamily="1" charset="-128"/>
              </a:rPr>
              <a:t>追い込　</a:t>
            </a:r>
          </a:p>
          <a:p>
            <a:r>
              <a:rPr lang="ja-JP" altLang="en-US" sz="2400" b="1" dirty="0">
                <a:ea typeface="ＤＦ平成ゴシック体W5" panose="02010609000101010101" pitchFamily="1" charset="-128"/>
              </a:rPr>
              <a:t>　</a:t>
            </a:r>
            <a:r>
              <a:rPr lang="ja-JP" altLang="en-US" sz="2400" b="1" dirty="0" smtClean="0">
                <a:ea typeface="ＤＦ平成ゴシック体W5" panose="02010609000101010101" pitchFamily="1" charset="-128"/>
              </a:rPr>
              <a:t>み</a:t>
            </a:r>
            <a:r>
              <a:rPr lang="ja-JP" altLang="en-US" sz="2400" b="1" dirty="0">
                <a:ea typeface="ＤＦ平成ゴシック体W5" panose="02010609000101010101" pitchFamily="1" charset="-128"/>
              </a:rPr>
              <a:t>、持病と心身疲弊をもたし日に日に悪化している。</a:t>
            </a:r>
          </a:p>
        </p:txBody>
      </p:sp>
    </p:spTree>
    <p:extLst>
      <p:ext uri="{BB962C8B-B14F-4D97-AF65-F5344CB8AC3E}">
        <p14:creationId xmlns:p14="http://schemas.microsoft.com/office/powerpoint/2010/main" val="4006674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57836" y="1652607"/>
            <a:ext cx="8637974" cy="1200329"/>
          </a:xfrm>
          <a:prstGeom prst="rect">
            <a:avLst/>
          </a:prstGeom>
        </p:spPr>
        <p:txBody>
          <a:bodyPr wrap="square">
            <a:spAutoFit/>
          </a:bodyPr>
          <a:lstStyle/>
          <a:p>
            <a:pPr lvl="0"/>
            <a:r>
              <a:rPr lang="ja-JP" altLang="en-US" sz="2400" b="1" dirty="0" smtClean="0">
                <a:ea typeface="ＤＦ平成ゴシック体W5" panose="02010609000101010101" pitchFamily="1" charset="-128"/>
              </a:rPr>
              <a:t>・３０㌔圏内、</a:t>
            </a:r>
            <a:r>
              <a:rPr lang="en-US" altLang="ja-JP" sz="2400" b="1" dirty="0" smtClean="0">
                <a:ea typeface="ＤＦ平成ゴシック体W5" panose="02010609000101010101" pitchFamily="1" charset="-128"/>
              </a:rPr>
              <a:t>34</a:t>
            </a:r>
            <a:r>
              <a:rPr lang="ja-JP" altLang="en-US" sz="2400" b="1" dirty="0" smtClean="0">
                <a:ea typeface="ＤＦ平成ゴシック体W5" panose="02010609000101010101" pitchFamily="1" charset="-128"/>
              </a:rPr>
              <a:t>の特別養護老人ホーム</a:t>
            </a:r>
            <a:r>
              <a:rPr lang="ja-JP" altLang="en-US" sz="2400" b="1" dirty="0" smtClean="0">
                <a:solidFill>
                  <a:srgbClr val="FF0000"/>
                </a:solidFill>
                <a:ea typeface="ＤＦ平成ゴシック体W5" panose="02010609000101010101" pitchFamily="1" charset="-128"/>
              </a:rPr>
              <a:t>入所者</a:t>
            </a:r>
            <a:r>
              <a:rPr lang="ja-JP" altLang="en-US" sz="2400" b="1" dirty="0">
                <a:solidFill>
                  <a:srgbClr val="FF0000"/>
                </a:solidFill>
                <a:ea typeface="ＤＦ平成ゴシック体W5" panose="02010609000101010101" pitchFamily="1" charset="-128"/>
              </a:rPr>
              <a:t>１７６６人</a:t>
            </a:r>
            <a:r>
              <a:rPr lang="ja-JP" altLang="en-US" sz="2400" b="1" dirty="0" smtClean="0">
                <a:ea typeface="ＤＦ平成ゴシック体W5" panose="02010609000101010101" pitchFamily="1" charset="-128"/>
              </a:rPr>
              <a:t>の</a:t>
            </a:r>
          </a:p>
          <a:p>
            <a:pPr lvl="0"/>
            <a:r>
              <a:rPr lang="ja-JP" altLang="en-US" sz="2400" b="1" dirty="0">
                <a:ea typeface="ＤＦ平成ゴシック体W5" panose="02010609000101010101" pitchFamily="1" charset="-128"/>
              </a:rPr>
              <a:t>　</a:t>
            </a:r>
            <a:r>
              <a:rPr lang="ja-JP" altLang="en-US" sz="2400" b="1" dirty="0" smtClean="0">
                <a:ea typeface="ＤＦ平成ゴシック体W5" panose="02010609000101010101" pitchFamily="1" charset="-128"/>
              </a:rPr>
              <a:t>うち、</a:t>
            </a:r>
            <a:r>
              <a:rPr lang="en-US" altLang="ja-JP" sz="2400" b="1" dirty="0" smtClean="0">
                <a:ea typeface="ＤＦ平成ゴシック体W5" panose="02010609000101010101" pitchFamily="1" charset="-128"/>
              </a:rPr>
              <a:t>2014</a:t>
            </a:r>
            <a:r>
              <a:rPr lang="ja-JP" altLang="en-US" sz="2400" b="1" dirty="0" smtClean="0">
                <a:ea typeface="ＤＦ平成ゴシック体W5" panose="02010609000101010101" pitchFamily="1" charset="-128"/>
              </a:rPr>
              <a:t>年１月</a:t>
            </a:r>
            <a:r>
              <a:rPr lang="ja-JP" altLang="en-US" sz="2400" b="1" dirty="0">
                <a:ea typeface="ＤＦ平成ゴシック体W5" panose="02010609000101010101" pitchFamily="1" charset="-128"/>
              </a:rPr>
              <a:t>１日現在</a:t>
            </a:r>
            <a:r>
              <a:rPr lang="ja-JP" altLang="en-US" sz="2400" b="1" dirty="0" smtClean="0">
                <a:ea typeface="ＤＦ平成ゴシック体W5" panose="02010609000101010101" pitchFamily="1" charset="-128"/>
              </a:rPr>
              <a:t>で</a:t>
            </a:r>
            <a:r>
              <a:rPr lang="ja-JP" altLang="en-US" sz="2400" b="1" dirty="0" smtClean="0">
                <a:solidFill>
                  <a:srgbClr val="FF0000"/>
                </a:solidFill>
                <a:ea typeface="ＤＦ平成ゴシック体W5" panose="02010609000101010101" pitchFamily="1" charset="-128"/>
              </a:rPr>
              <a:t>５２０人</a:t>
            </a:r>
            <a:r>
              <a:rPr lang="ja-JP" altLang="en-US" sz="2400" b="1" dirty="0" smtClean="0">
                <a:ea typeface="ＤＦ平成ゴシック体W5" panose="02010609000101010101" pitchFamily="1" charset="-128"/>
              </a:rPr>
              <a:t>が死亡した。</a:t>
            </a:r>
            <a:r>
              <a:rPr lang="ja-JP" altLang="en-US" sz="2400" b="1" dirty="0" smtClean="0">
                <a:solidFill>
                  <a:srgbClr val="FF0000"/>
                </a:solidFill>
                <a:ea typeface="ＤＦ平成ゴシック体W5" panose="02010609000101010101" pitchFamily="1" charset="-128"/>
              </a:rPr>
              <a:t>約</a:t>
            </a:r>
          </a:p>
          <a:p>
            <a:pPr lvl="0"/>
            <a:r>
              <a:rPr lang="ja-JP" altLang="en-US" sz="2400" b="1" dirty="0" smtClean="0">
                <a:ea typeface="ＤＦ平成ゴシック体W5" panose="02010609000101010101" pitchFamily="1" charset="-128"/>
              </a:rPr>
              <a:t>　</a:t>
            </a:r>
            <a:r>
              <a:rPr lang="en-US" altLang="ja-JP" sz="2400" b="1" dirty="0" smtClean="0">
                <a:solidFill>
                  <a:srgbClr val="FF0000"/>
                </a:solidFill>
                <a:ea typeface="ＤＦ平成ゴシック体W5" panose="02010609000101010101" pitchFamily="1" charset="-128"/>
              </a:rPr>
              <a:t>32.2</a:t>
            </a:r>
            <a:r>
              <a:rPr lang="ja-JP" altLang="en-US" sz="2400" b="1" dirty="0" smtClean="0">
                <a:solidFill>
                  <a:srgbClr val="FF0000"/>
                </a:solidFill>
                <a:ea typeface="ＤＦ平成ゴシック体W5" panose="02010609000101010101" pitchFamily="1" charset="-128"/>
              </a:rPr>
              <a:t>％</a:t>
            </a:r>
            <a:r>
              <a:rPr lang="ja-JP" altLang="en-US" sz="2400" b="1" dirty="0" smtClean="0">
                <a:ea typeface="ＤＦ平成ゴシック体W5" panose="02010609000101010101" pitchFamily="1" charset="-128"/>
              </a:rPr>
              <a:t>となる。</a:t>
            </a:r>
            <a:r>
              <a:rPr lang="ja-JP" altLang="en-US" sz="2000" b="1" dirty="0" smtClean="0">
                <a:ea typeface="ＤＦ平成ゴシック体W5" panose="02010609000101010101" pitchFamily="1" charset="-128"/>
              </a:rPr>
              <a:t>　　　　</a:t>
            </a:r>
            <a:r>
              <a:rPr lang="ja-JP" altLang="en-US" sz="2400" b="1" dirty="0" smtClean="0">
                <a:ea typeface="ＤＦ平成ゴシック体W5" panose="02010609000101010101" pitchFamily="1" charset="-128"/>
              </a:rPr>
              <a:t>　　　</a:t>
            </a:r>
            <a:endParaRPr lang="ja-JP" altLang="en-US" sz="2400" b="1" dirty="0">
              <a:ea typeface="ＤＦ平成ゴシック体W5" panose="02010609000101010101" pitchFamily="1" charset="-128"/>
            </a:endParaRPr>
          </a:p>
        </p:txBody>
      </p:sp>
      <p:pic>
        <p:nvPicPr>
          <p:cNvPr id="7"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1374" y="2852936"/>
            <a:ext cx="3980985" cy="2629155"/>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1672" y="768408"/>
            <a:ext cx="3384784" cy="790490"/>
          </a:xfrm>
          <a:prstGeom prst="rect">
            <a:avLst/>
          </a:prstGeom>
        </p:spPr>
      </p:pic>
      <p:sp>
        <p:nvSpPr>
          <p:cNvPr id="9" name="テキスト ボックス 8"/>
          <p:cNvSpPr txBox="1"/>
          <p:nvPr/>
        </p:nvSpPr>
        <p:spPr>
          <a:xfrm>
            <a:off x="251519" y="332656"/>
            <a:ext cx="8424937" cy="830997"/>
          </a:xfrm>
          <a:prstGeom prst="rect">
            <a:avLst/>
          </a:prstGeom>
          <a:noFill/>
        </p:spPr>
        <p:txBody>
          <a:bodyPr wrap="square" rtlCol="0">
            <a:spAutoFit/>
          </a:bodyPr>
          <a:lstStyle/>
          <a:p>
            <a:r>
              <a:rPr kumimoji="1" lang="ja-JP" altLang="en-US" sz="2400" b="1" dirty="0" smtClean="0">
                <a:ea typeface="ＤＦ平成ゴシック体W5" panose="02010609000101010101" pitchFamily="1" charset="-128"/>
              </a:rPr>
              <a:t>・要介護認定者福島県２６％</a:t>
            </a:r>
            <a:r>
              <a:rPr lang="ja-JP" altLang="en-US" sz="2400" b="1" dirty="0" smtClean="0">
                <a:ea typeface="ＤＦ平成ゴシック体W5" panose="02010609000101010101" pitchFamily="1" charset="-128"/>
              </a:rPr>
              <a:t>、</a:t>
            </a:r>
            <a:r>
              <a:rPr lang="ja-JP" altLang="en-US" sz="2400" b="1" dirty="0" smtClean="0">
                <a:solidFill>
                  <a:srgbClr val="FF0000"/>
                </a:solidFill>
                <a:ea typeface="ＤＦ平成ゴシック体W5" panose="02010609000101010101" pitchFamily="1" charset="-128"/>
              </a:rPr>
              <a:t>３万１９６９人</a:t>
            </a:r>
            <a:r>
              <a:rPr lang="ja-JP" altLang="en-US" sz="2400" b="1" dirty="0" smtClean="0">
                <a:ea typeface="ＤＦ平成ゴシック体W5" panose="02010609000101010101" pitchFamily="1" charset="-128"/>
              </a:rPr>
              <a:t>になっている。　</a:t>
            </a:r>
          </a:p>
          <a:p>
            <a:r>
              <a:rPr lang="ja-JP" altLang="en-US" sz="2400" b="1" dirty="0">
                <a:ea typeface="ＤＦ平成ゴシック体W5" panose="02010609000101010101" pitchFamily="1" charset="-128"/>
              </a:rPr>
              <a:t>　</a:t>
            </a:r>
            <a:r>
              <a:rPr lang="ja-JP" altLang="en-US" sz="2400" b="1" dirty="0" smtClean="0">
                <a:ea typeface="ＤＦ平成ゴシック体W5" panose="02010609000101010101" pitchFamily="1" charset="-128"/>
              </a:rPr>
              <a:t>岩手１１％、宮城２２％</a:t>
            </a:r>
            <a:endParaRPr kumimoji="1" lang="ja-JP" altLang="en-US" sz="2400" b="1" dirty="0">
              <a:ea typeface="ＤＦ平成ゴシック体W5" panose="02010609000101010101" pitchFamily="1" charset="-128"/>
            </a:endParaRPr>
          </a:p>
        </p:txBody>
      </p:sp>
      <p:sp>
        <p:nvSpPr>
          <p:cNvPr id="10" name="テキスト ボックス 9"/>
          <p:cNvSpPr txBox="1"/>
          <p:nvPr/>
        </p:nvSpPr>
        <p:spPr>
          <a:xfrm>
            <a:off x="407771" y="2852936"/>
            <a:ext cx="4570079" cy="1938992"/>
          </a:xfrm>
          <a:prstGeom prst="rect">
            <a:avLst/>
          </a:prstGeom>
          <a:noFill/>
        </p:spPr>
        <p:txBody>
          <a:bodyPr wrap="square" rtlCol="0">
            <a:spAutoFit/>
          </a:bodyPr>
          <a:lstStyle/>
          <a:p>
            <a:r>
              <a:rPr kumimoji="1" lang="ja-JP" altLang="en-US" sz="2400" b="1" dirty="0" smtClean="0">
                <a:ea typeface="ＤＦ平成ゴシック体W5" panose="02010609000101010101" pitchFamily="1" charset="-128"/>
              </a:rPr>
              <a:t>・双葉郡（６町２村）と飯舘</a:t>
            </a:r>
          </a:p>
          <a:p>
            <a:r>
              <a:rPr lang="ja-JP" altLang="en-US" sz="2400" b="1" dirty="0">
                <a:ea typeface="ＤＦ平成ゴシック体W5" panose="02010609000101010101" pitchFamily="1" charset="-128"/>
              </a:rPr>
              <a:t>　</a:t>
            </a:r>
            <a:r>
              <a:rPr kumimoji="1" lang="ja-JP" altLang="en-US" sz="2400" b="1" dirty="0" smtClean="0">
                <a:ea typeface="ＤＦ平成ゴシック体W5" panose="02010609000101010101" pitchFamily="1" charset="-128"/>
              </a:rPr>
              <a:t>村の９町村の避難生活の</a:t>
            </a:r>
            <a:r>
              <a:rPr kumimoji="1" lang="ja-JP" altLang="en-US" sz="2400" b="1" dirty="0" smtClean="0">
                <a:solidFill>
                  <a:srgbClr val="FF0000"/>
                </a:solidFill>
                <a:ea typeface="ＤＦ平成ゴシック体W5" panose="02010609000101010101" pitchFamily="1" charset="-128"/>
              </a:rPr>
              <a:t>家</a:t>
            </a:r>
          </a:p>
          <a:p>
            <a:r>
              <a:rPr lang="ja-JP" altLang="en-US" sz="2400" b="1" dirty="0">
                <a:ea typeface="ＤＦ平成ゴシック体W5" panose="02010609000101010101" pitchFamily="1" charset="-128"/>
              </a:rPr>
              <a:t>　</a:t>
            </a:r>
            <a:r>
              <a:rPr kumimoji="1" lang="ja-JP" altLang="en-US" sz="2400" b="1" dirty="0" smtClean="0">
                <a:solidFill>
                  <a:srgbClr val="FF0000"/>
                </a:solidFill>
                <a:ea typeface="ＤＦ平成ゴシック体W5" panose="02010609000101010101" pitchFamily="1" charset="-128"/>
              </a:rPr>
              <a:t>族離散は８３７３世帯</a:t>
            </a:r>
            <a:r>
              <a:rPr kumimoji="1" lang="ja-JP" altLang="en-US" sz="2400" b="1" dirty="0" smtClean="0">
                <a:ea typeface="ＤＦ平成ゴシック体W5" panose="02010609000101010101" pitchFamily="1" charset="-128"/>
              </a:rPr>
              <a:t>になる。</a:t>
            </a:r>
          </a:p>
          <a:p>
            <a:r>
              <a:rPr lang="ja-JP" altLang="en-US" sz="2400" b="1" dirty="0" smtClean="0">
                <a:ea typeface="ＤＦ平成ゴシック体W5" panose="02010609000101010101" pitchFamily="1" charset="-128"/>
              </a:rPr>
              <a:t>・９町村の将来は町村としてな</a:t>
            </a:r>
          </a:p>
          <a:p>
            <a:r>
              <a:rPr lang="ja-JP" altLang="en-US" sz="2400" b="1" dirty="0">
                <a:ea typeface="ＤＦ平成ゴシック体W5" panose="02010609000101010101" pitchFamily="1" charset="-128"/>
              </a:rPr>
              <a:t>　</a:t>
            </a:r>
            <a:r>
              <a:rPr lang="ja-JP" altLang="en-US" sz="2400" b="1" dirty="0" err="1" smtClean="0">
                <a:ea typeface="ＤＦ平成ゴシック体W5" panose="02010609000101010101" pitchFamily="1" charset="-128"/>
              </a:rPr>
              <a:t>り</a:t>
            </a:r>
            <a:r>
              <a:rPr lang="ja-JP" altLang="en-US" sz="2400" b="1" dirty="0" smtClean="0">
                <a:ea typeface="ＤＦ平成ゴシック体W5" panose="02010609000101010101" pitchFamily="1" charset="-128"/>
              </a:rPr>
              <a:t>たたない可能性がある。</a:t>
            </a:r>
            <a:endParaRPr kumimoji="1" lang="ja-JP" altLang="en-US" sz="2400" b="1" dirty="0">
              <a:ea typeface="ＤＦ平成ゴシック体W5" panose="02010609000101010101" pitchFamily="1" charset="-128"/>
            </a:endParaRPr>
          </a:p>
        </p:txBody>
      </p:sp>
      <p:sp>
        <p:nvSpPr>
          <p:cNvPr id="11" name="テキスト ボックス 10"/>
          <p:cNvSpPr txBox="1"/>
          <p:nvPr/>
        </p:nvSpPr>
        <p:spPr>
          <a:xfrm>
            <a:off x="465276" y="4748951"/>
            <a:ext cx="4512574" cy="1200329"/>
          </a:xfrm>
          <a:prstGeom prst="rect">
            <a:avLst/>
          </a:prstGeom>
          <a:noFill/>
        </p:spPr>
        <p:txBody>
          <a:bodyPr wrap="square" rtlCol="0">
            <a:spAutoFit/>
          </a:bodyPr>
          <a:lstStyle/>
          <a:p>
            <a:r>
              <a:rPr kumimoji="1" lang="ja-JP" altLang="en-US" sz="2400" b="1" dirty="0" smtClean="0">
                <a:ea typeface="ＤＦ平成ゴシック体W5" panose="02010609000101010101" pitchFamily="1" charset="-128"/>
              </a:rPr>
              <a:t>・第一原発周辺の</a:t>
            </a:r>
            <a:r>
              <a:rPr kumimoji="1" lang="ja-JP" altLang="en-US" sz="2400" b="1" dirty="0" smtClean="0">
                <a:solidFill>
                  <a:srgbClr val="FF0000"/>
                </a:solidFill>
                <a:ea typeface="ＤＦ平成ゴシック体W5" panose="02010609000101010101" pitchFamily="1" charset="-128"/>
              </a:rPr>
              <a:t>２８５３事所</a:t>
            </a:r>
          </a:p>
          <a:p>
            <a:r>
              <a:rPr lang="ja-JP" altLang="en-US" sz="2400" b="1" dirty="0">
                <a:ea typeface="ＤＦ平成ゴシック体W5" panose="02010609000101010101" pitchFamily="1" charset="-128"/>
              </a:rPr>
              <a:t>　</a:t>
            </a:r>
            <a:r>
              <a:rPr kumimoji="1" lang="ja-JP" altLang="en-US" sz="2400" b="1" dirty="0" smtClean="0">
                <a:ea typeface="ＤＦ平成ゴシック体W5" panose="02010609000101010101" pitchFamily="1" charset="-128"/>
              </a:rPr>
              <a:t>のうち</a:t>
            </a:r>
            <a:r>
              <a:rPr lang="ja-JP" altLang="en-US" sz="2400" b="1" dirty="0" smtClean="0">
                <a:ea typeface="ＤＦ平成ゴシック体W5" panose="02010609000101010101" pitchFamily="1" charset="-128"/>
              </a:rPr>
              <a:t>地元再開は</a:t>
            </a:r>
            <a:r>
              <a:rPr lang="ja-JP" altLang="en-US" sz="2400" b="1" dirty="0" smtClean="0">
                <a:solidFill>
                  <a:srgbClr val="FF0000"/>
                </a:solidFill>
                <a:ea typeface="ＤＦ平成ゴシック体W5" panose="02010609000101010101" pitchFamily="1" charset="-128"/>
              </a:rPr>
              <a:t>１７％</a:t>
            </a:r>
            <a:r>
              <a:rPr lang="ja-JP" altLang="en-US" sz="2400" b="1" dirty="0" smtClean="0">
                <a:ea typeface="ＤＦ平成ゴシック体W5" panose="02010609000101010101" pitchFamily="1" charset="-128"/>
              </a:rPr>
              <a:t>のみ</a:t>
            </a:r>
          </a:p>
          <a:p>
            <a:r>
              <a:rPr lang="ja-JP" altLang="en-US" sz="2400" b="1" dirty="0">
                <a:ea typeface="ＤＦ平成ゴシック体W5" panose="02010609000101010101" pitchFamily="1" charset="-128"/>
              </a:rPr>
              <a:t>　</a:t>
            </a:r>
            <a:r>
              <a:rPr lang="ja-JP" altLang="en-US" sz="2400" b="1" dirty="0" smtClean="0">
                <a:ea typeface="ＤＦ平成ゴシック体W5" panose="02010609000101010101" pitchFamily="1" charset="-128"/>
              </a:rPr>
              <a:t>となっている。</a:t>
            </a:r>
            <a:endParaRPr kumimoji="1" lang="ja-JP" altLang="en-US" sz="2400" b="1" dirty="0">
              <a:ea typeface="ＤＦ平成ゴシック体W5" panose="02010609000101010101" pitchFamily="1" charset="-128"/>
            </a:endParaRPr>
          </a:p>
        </p:txBody>
      </p:sp>
      <p:sp>
        <p:nvSpPr>
          <p:cNvPr id="12" name="テキスト ボックス 11"/>
          <p:cNvSpPr txBox="1"/>
          <p:nvPr/>
        </p:nvSpPr>
        <p:spPr>
          <a:xfrm>
            <a:off x="436523" y="5949280"/>
            <a:ext cx="8538104" cy="1107996"/>
          </a:xfrm>
          <a:prstGeom prst="rect">
            <a:avLst/>
          </a:prstGeom>
          <a:noFill/>
        </p:spPr>
        <p:txBody>
          <a:bodyPr wrap="square" rtlCol="0">
            <a:spAutoFit/>
          </a:bodyPr>
          <a:lstStyle/>
          <a:p>
            <a:pPr lvl="0"/>
            <a:r>
              <a:rPr lang="ja-JP" altLang="en-US" sz="2400" b="1" dirty="0" smtClean="0">
                <a:ea typeface="ＤＦ平成ゴシック体W5" panose="02010609000101010101" pitchFamily="1" charset="-128"/>
              </a:rPr>
              <a:t>・営農環境依然として厳しい、２年ぶり</a:t>
            </a:r>
            <a:r>
              <a:rPr lang="ja-JP" altLang="en-US" sz="2400" b="1" dirty="0" smtClean="0">
                <a:solidFill>
                  <a:srgbClr val="FF0000"/>
                </a:solidFill>
                <a:ea typeface="ＤＦ平成ゴシック体W5" panose="02010609000101010101" pitchFamily="1" charset="-128"/>
              </a:rPr>
              <a:t>２千億円台</a:t>
            </a:r>
            <a:r>
              <a:rPr lang="ja-JP" altLang="en-US" sz="2400" b="1" dirty="0" smtClean="0">
                <a:ea typeface="ＤＦ平成ゴシック体W5" panose="02010609000101010101" pitchFamily="1" charset="-128"/>
              </a:rPr>
              <a:t>、</a:t>
            </a:r>
            <a:r>
              <a:rPr lang="ja-JP" altLang="en-US" sz="2400" b="1" dirty="0" smtClean="0">
                <a:solidFill>
                  <a:srgbClr val="FF0000"/>
                </a:solidFill>
                <a:ea typeface="ＤＦ平成ゴシック体W5" panose="02010609000101010101" pitchFamily="1" charset="-128"/>
              </a:rPr>
              <a:t>震災前</a:t>
            </a:r>
          </a:p>
          <a:p>
            <a:pPr lvl="0"/>
            <a:r>
              <a:rPr lang="ja-JP" altLang="en-US" sz="2400" b="1" dirty="0">
                <a:solidFill>
                  <a:srgbClr val="FF0000"/>
                </a:solidFill>
                <a:ea typeface="ＤＦ平成ゴシック体W5" panose="02010609000101010101" pitchFamily="1" charset="-128"/>
              </a:rPr>
              <a:t>　</a:t>
            </a:r>
            <a:r>
              <a:rPr lang="ja-JP" altLang="en-US" sz="2400" b="1" dirty="0" smtClean="0">
                <a:solidFill>
                  <a:srgbClr val="FF0000"/>
                </a:solidFill>
                <a:ea typeface="ＤＦ平成ゴシック体W5" panose="02010609000101010101" pitchFamily="1" charset="-128"/>
              </a:rPr>
              <a:t>比</a:t>
            </a:r>
            <a:r>
              <a:rPr lang="en-US" altLang="ja-JP" sz="2400" b="1" dirty="0" smtClean="0">
                <a:solidFill>
                  <a:srgbClr val="FF0000"/>
                </a:solidFill>
                <a:ea typeface="ＤＦ平成ゴシック体W5" panose="02010609000101010101" pitchFamily="1" charset="-128"/>
              </a:rPr>
              <a:t>300</a:t>
            </a:r>
            <a:r>
              <a:rPr lang="ja-JP" altLang="en-US" sz="2400" b="1" dirty="0" smtClean="0">
                <a:solidFill>
                  <a:srgbClr val="FF0000"/>
                </a:solidFill>
                <a:ea typeface="ＤＦ平成ゴシック体W5" panose="02010609000101010101" pitchFamily="1" charset="-128"/>
              </a:rPr>
              <a:t>億円減、</a:t>
            </a:r>
            <a:r>
              <a:rPr lang="ja-JP" altLang="en-US" sz="2400" b="1" dirty="0" smtClean="0">
                <a:ea typeface="ＤＦ平成ゴシック体W5" panose="02010609000101010101" pitchFamily="1" charset="-128"/>
              </a:rPr>
              <a:t>風評被害いまだ止まず。</a:t>
            </a:r>
            <a:endParaRPr lang="ja-JP" altLang="en-US" sz="2400" b="1" dirty="0">
              <a:ea typeface="ＤＦ平成ゴシック体W5" panose="02010609000101010101" pitchFamily="1" charset="-128"/>
            </a:endParaRPr>
          </a:p>
          <a:p>
            <a:endParaRPr lang="ja-JP" altLang="en-US" b="1" dirty="0">
              <a:ea typeface="ＤＦ平成ゴシック体W5" panose="02010609000101010101" pitchFamily="1" charset="-128"/>
            </a:endParaRPr>
          </a:p>
        </p:txBody>
      </p:sp>
    </p:spTree>
    <p:extLst>
      <p:ext uri="{BB962C8B-B14F-4D97-AF65-F5344CB8AC3E}">
        <p14:creationId xmlns:p14="http://schemas.microsoft.com/office/powerpoint/2010/main" val="912563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609" y="2619201"/>
            <a:ext cx="2492781" cy="3868994"/>
          </a:xfrm>
          <a:prstGeom prst="rect">
            <a:avLst/>
          </a:prstGeom>
        </p:spPr>
      </p:pic>
      <p:pic>
        <p:nvPicPr>
          <p:cNvPr id="5"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4394" y="1956768"/>
            <a:ext cx="5832648" cy="4669926"/>
          </a:xfrm>
          <a:prstGeom prst="rect">
            <a:avLst/>
          </a:prstGeom>
        </p:spPr>
      </p:pic>
      <p:sp>
        <p:nvSpPr>
          <p:cNvPr id="6" name="正方形/長方形 5"/>
          <p:cNvSpPr/>
          <p:nvPr/>
        </p:nvSpPr>
        <p:spPr>
          <a:xfrm>
            <a:off x="179512" y="6488195"/>
            <a:ext cx="2646878" cy="276999"/>
          </a:xfrm>
          <a:prstGeom prst="rect">
            <a:avLst/>
          </a:prstGeom>
        </p:spPr>
        <p:txBody>
          <a:bodyPr wrap="none">
            <a:spAutoFit/>
          </a:bodyPr>
          <a:lstStyle/>
          <a:p>
            <a:r>
              <a:rPr lang="ja-JP" altLang="en-US" sz="1200" dirty="0"/>
              <a:t>「のこされた動物たち」太田康介著</a:t>
            </a:r>
          </a:p>
        </p:txBody>
      </p:sp>
      <p:sp>
        <p:nvSpPr>
          <p:cNvPr id="7" name="正方形/長方形 6"/>
          <p:cNvSpPr/>
          <p:nvPr/>
        </p:nvSpPr>
        <p:spPr>
          <a:xfrm>
            <a:off x="7727982" y="6488195"/>
            <a:ext cx="1107996" cy="276999"/>
          </a:xfrm>
          <a:prstGeom prst="rect">
            <a:avLst/>
          </a:prstGeom>
        </p:spPr>
        <p:txBody>
          <a:bodyPr wrap="none">
            <a:spAutoFit/>
          </a:bodyPr>
          <a:lstStyle/>
          <a:p>
            <a:pPr algn="r"/>
            <a:r>
              <a:rPr lang="ja-JP" altLang="en-US" sz="1200" dirty="0"/>
              <a:t>吉田　輝男氏</a:t>
            </a:r>
          </a:p>
        </p:txBody>
      </p:sp>
      <p:sp>
        <p:nvSpPr>
          <p:cNvPr id="8" name="テキスト ボックス 7"/>
          <p:cNvSpPr txBox="1"/>
          <p:nvPr/>
        </p:nvSpPr>
        <p:spPr>
          <a:xfrm>
            <a:off x="394145" y="2224014"/>
            <a:ext cx="2371708" cy="369332"/>
          </a:xfrm>
          <a:prstGeom prst="rect">
            <a:avLst/>
          </a:prstGeom>
          <a:noFill/>
        </p:spPr>
        <p:txBody>
          <a:bodyPr wrap="square" rtlCol="0">
            <a:spAutoFit/>
          </a:bodyPr>
          <a:lstStyle/>
          <a:p>
            <a:r>
              <a:rPr kumimoji="1" lang="ja-JP" altLang="en-US" b="1" dirty="0" smtClean="0"/>
              <a:t>　　</a:t>
            </a:r>
            <a:r>
              <a:rPr kumimoji="1" lang="ja-JP" altLang="en-US" b="1" dirty="0" smtClean="0">
                <a:solidFill>
                  <a:srgbClr val="FF0000"/>
                </a:solidFill>
                <a:ea typeface="ＤＦ平成ゴシック体W5" panose="02010609000101010101" pitchFamily="1" charset="-128"/>
              </a:rPr>
              <a:t>涙を流す馬</a:t>
            </a:r>
            <a:endParaRPr kumimoji="1" lang="ja-JP" altLang="en-US" b="1" dirty="0">
              <a:solidFill>
                <a:srgbClr val="FF0000"/>
              </a:solidFill>
              <a:ea typeface="ＤＦ平成ゴシック体W5" panose="02010609000101010101" pitchFamily="1" charset="-128"/>
            </a:endParaRPr>
          </a:p>
        </p:txBody>
      </p:sp>
      <p:sp>
        <p:nvSpPr>
          <p:cNvPr id="9" name="正方形/長方形 8"/>
          <p:cNvSpPr/>
          <p:nvPr/>
        </p:nvSpPr>
        <p:spPr>
          <a:xfrm>
            <a:off x="2776712" y="1537607"/>
            <a:ext cx="6352210" cy="646331"/>
          </a:xfrm>
          <a:prstGeom prst="rect">
            <a:avLst/>
          </a:prstGeom>
        </p:spPr>
        <p:txBody>
          <a:bodyPr wrap="square">
            <a:spAutoFit/>
          </a:bodyPr>
          <a:lstStyle/>
          <a:p>
            <a:r>
              <a:rPr lang="ja-JP" altLang="en-US" dirty="0" smtClean="0">
                <a:solidFill>
                  <a:srgbClr val="FF0000"/>
                </a:solidFill>
                <a:ea typeface="ＤＦ平成ゴシック体W5" pitchFamily="1" charset="-128"/>
              </a:rPr>
              <a:t>      県</a:t>
            </a:r>
            <a:r>
              <a:rPr lang="ja-JP" altLang="en-US" dirty="0">
                <a:solidFill>
                  <a:srgbClr val="FF0000"/>
                </a:solidFill>
                <a:ea typeface="ＤＦ平成ゴシック体W5" pitchFamily="1" charset="-128"/>
              </a:rPr>
              <a:t>から「屠殺承諾書」が送られてきた</a:t>
            </a:r>
            <a:r>
              <a:rPr lang="ja-JP" altLang="en-US" dirty="0" smtClean="0">
                <a:solidFill>
                  <a:srgbClr val="FF0000"/>
                </a:solidFill>
                <a:ea typeface="ＤＦ平成ゴシック体W5" pitchFamily="1" charset="-128"/>
              </a:rPr>
              <a:t>が餓死</a:t>
            </a:r>
            <a:r>
              <a:rPr lang="ja-JP" altLang="en-US" dirty="0">
                <a:solidFill>
                  <a:srgbClr val="FF0000"/>
                </a:solidFill>
                <a:ea typeface="ＤＦ平成ゴシック体W5" pitchFamily="1" charset="-128"/>
              </a:rPr>
              <a:t>だった</a:t>
            </a:r>
            <a:r>
              <a:rPr lang="ja-JP" altLang="en-US" dirty="0">
                <a:ea typeface="ＤＦ平成ゴシック体W5" pitchFamily="1" charset="-128"/>
              </a:rPr>
              <a:t/>
            </a:r>
            <a:br>
              <a:rPr lang="ja-JP" altLang="en-US" dirty="0">
                <a:ea typeface="ＤＦ平成ゴシック体W5" pitchFamily="1" charset="-128"/>
              </a:rPr>
            </a:br>
            <a:r>
              <a:rPr lang="ja-JP" altLang="en-US" dirty="0">
                <a:ea typeface="ＤＦ平成ゴシック体W5" pitchFamily="1" charset="-128"/>
              </a:rPr>
              <a:t>　　</a:t>
            </a:r>
            <a:r>
              <a:rPr lang="ja-JP" altLang="en-US" dirty="0" smtClean="0">
                <a:ea typeface="ＤＦ平成ゴシック体W5" pitchFamily="1" charset="-128"/>
              </a:rPr>
              <a:t> </a:t>
            </a:r>
            <a:endParaRPr lang="ja-JP" altLang="en-US" dirty="0"/>
          </a:p>
        </p:txBody>
      </p:sp>
      <p:sp>
        <p:nvSpPr>
          <p:cNvPr id="10" name="正方形/長方形 9"/>
          <p:cNvSpPr/>
          <p:nvPr/>
        </p:nvSpPr>
        <p:spPr>
          <a:xfrm>
            <a:off x="350940" y="188640"/>
            <a:ext cx="8485038" cy="2062103"/>
          </a:xfrm>
          <a:prstGeom prst="rect">
            <a:avLst/>
          </a:prstGeom>
        </p:spPr>
        <p:txBody>
          <a:bodyPr wrap="square">
            <a:spAutoFit/>
          </a:bodyPr>
          <a:lstStyle/>
          <a:p>
            <a:r>
              <a:rPr lang="ja-JP" altLang="en-US" sz="3200" dirty="0" smtClean="0">
                <a:ea typeface="ＤＦ平成ゴシック体W5" pitchFamily="1" charset="-128"/>
              </a:rPr>
              <a:t>⑥３０㌔</a:t>
            </a:r>
            <a:r>
              <a:rPr lang="ja-JP" altLang="en-US" sz="3200" dirty="0">
                <a:ea typeface="ＤＦ平成ゴシック体W5" pitchFamily="1" charset="-128"/>
              </a:rPr>
              <a:t>圏内に３７６戸の畜産農家が牛４千頭、豚３万頭、鶏６３万羽、馬１００頭が飼育されていた。</a:t>
            </a:r>
            <a:br>
              <a:rPr lang="ja-JP" altLang="en-US" sz="3200" dirty="0">
                <a:ea typeface="ＤＦ平成ゴシック体W5" pitchFamily="1" charset="-128"/>
              </a:rPr>
            </a:br>
            <a:r>
              <a:rPr lang="ja-JP" altLang="en-US" sz="3200" dirty="0">
                <a:ea typeface="ＤＦ平成ゴシック体W5" pitchFamily="1" charset="-128"/>
              </a:rPr>
              <a:t> </a:t>
            </a:r>
            <a:endParaRPr lang="ja-JP" altLang="en-US" sz="3200" dirty="0"/>
          </a:p>
        </p:txBody>
      </p:sp>
    </p:spTree>
    <p:extLst>
      <p:ext uri="{BB962C8B-B14F-4D97-AF65-F5344CB8AC3E}">
        <p14:creationId xmlns:p14="http://schemas.microsoft.com/office/powerpoint/2010/main" val="15934274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74638"/>
            <a:ext cx="8640960" cy="850106"/>
          </a:xfrm>
        </p:spPr>
        <p:txBody>
          <a:bodyPr>
            <a:noAutofit/>
          </a:bodyPr>
          <a:lstStyle/>
          <a:p>
            <a:pPr lvl="1" algn="ctr"/>
            <a:r>
              <a:rPr kumimoji="1" lang="ja-JP" altLang="en-US" sz="4000" b="1" dirty="0" smtClean="0">
                <a:ea typeface="ＤＦ平成ゴシック体W5" panose="02010609000101010101" pitchFamily="1" charset="-128"/>
              </a:rPr>
              <a:t>養豚場  身を寄せ合い死んでいく！</a:t>
            </a:r>
            <a:endParaRPr kumimoji="1" lang="ja-JP" altLang="en-US" sz="4000" b="1" dirty="0">
              <a:ea typeface="ＤＦ平成ゴシック体W5" panose="02010609000101010101" pitchFamily="1" charset="-128"/>
            </a:endParaRPr>
          </a:p>
        </p:txBody>
      </p:sp>
      <p:pic>
        <p:nvPicPr>
          <p:cNvPr id="4" name="コンテンツ プレースホルダー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95536" y="1391364"/>
            <a:ext cx="8424936" cy="5065735"/>
          </a:xfrm>
          <a:prstGeom prst="rect">
            <a:avLst/>
          </a:prstGeom>
        </p:spPr>
      </p:pic>
      <p:sp>
        <p:nvSpPr>
          <p:cNvPr id="5" name="テキスト ボックス 4"/>
          <p:cNvSpPr txBox="1"/>
          <p:nvPr/>
        </p:nvSpPr>
        <p:spPr>
          <a:xfrm>
            <a:off x="1115616" y="987491"/>
            <a:ext cx="7344816" cy="400110"/>
          </a:xfrm>
          <a:prstGeom prst="rect">
            <a:avLst/>
          </a:prstGeom>
          <a:noFill/>
        </p:spPr>
        <p:txBody>
          <a:bodyPr wrap="square" rtlCol="0">
            <a:spAutoFit/>
          </a:bodyPr>
          <a:lstStyle/>
          <a:p>
            <a:pPr algn="ctr"/>
            <a:r>
              <a:rPr kumimoji="1" lang="ja-JP" altLang="en-US" sz="2000" dirty="0" smtClean="0">
                <a:solidFill>
                  <a:srgbClr val="FF0000"/>
                </a:solidFill>
                <a:ea typeface="ＤＦ平成ゴシック体W5" panose="02010609000101010101" pitchFamily="1" charset="-128"/>
              </a:rPr>
              <a:t>家畜でもこなん死に方が許されていいのか！</a:t>
            </a:r>
            <a:endParaRPr kumimoji="1" lang="ja-JP" altLang="en-US" sz="2000" dirty="0">
              <a:solidFill>
                <a:srgbClr val="FF0000"/>
              </a:solidFill>
              <a:ea typeface="ＤＦ平成ゴシック体W5" panose="02010609000101010101" pitchFamily="1" charset="-128"/>
            </a:endParaRPr>
          </a:p>
        </p:txBody>
      </p:sp>
      <p:sp>
        <p:nvSpPr>
          <p:cNvPr id="6" name="テキスト ボックス 5"/>
          <p:cNvSpPr txBox="1"/>
          <p:nvPr/>
        </p:nvSpPr>
        <p:spPr>
          <a:xfrm>
            <a:off x="5580112" y="6406244"/>
            <a:ext cx="3096344" cy="276999"/>
          </a:xfrm>
          <a:prstGeom prst="rect">
            <a:avLst/>
          </a:prstGeom>
          <a:noFill/>
        </p:spPr>
        <p:txBody>
          <a:bodyPr wrap="square" rtlCol="0">
            <a:spAutoFit/>
          </a:bodyPr>
          <a:lstStyle/>
          <a:p>
            <a:pPr algn="r"/>
            <a:r>
              <a:rPr lang="ja-JP" altLang="en-US" sz="1200" dirty="0" smtClean="0"/>
              <a:t>　「のこされた動物たち」太田康介著</a:t>
            </a:r>
            <a:endParaRPr kumimoji="1" lang="ja-JP" altLang="en-US" sz="1200" dirty="0"/>
          </a:p>
        </p:txBody>
      </p:sp>
    </p:spTree>
    <p:extLst>
      <p:ext uri="{BB962C8B-B14F-4D97-AF65-F5344CB8AC3E}">
        <p14:creationId xmlns:p14="http://schemas.microsoft.com/office/powerpoint/2010/main" val="10372130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1520" y="404664"/>
            <a:ext cx="8712968" cy="7848302"/>
          </a:xfrm>
          <a:prstGeom prst="rect">
            <a:avLst/>
          </a:prstGeom>
        </p:spPr>
        <p:txBody>
          <a:bodyPr wrap="square">
            <a:spAutoFit/>
          </a:bodyPr>
          <a:lstStyle/>
          <a:p>
            <a:r>
              <a:rPr lang="ja-JP" altLang="en-US" sz="3600" dirty="0" smtClean="0">
                <a:ea typeface="ＤＨＰ平成ゴシックW5" panose="02010601000101010101" pitchFamily="2" charset="-128"/>
              </a:rPr>
              <a:t>１</a:t>
            </a:r>
            <a:r>
              <a:rPr lang="en-US" altLang="ja-JP" sz="3600" dirty="0">
                <a:ea typeface="ＤＨＰ平成ゴシックW5" panose="02010601000101010101" pitchFamily="2" charset="-128"/>
              </a:rPr>
              <a:t>.</a:t>
            </a:r>
            <a:r>
              <a:rPr lang="ja-JP" altLang="en-US" sz="3600" dirty="0">
                <a:ea typeface="ＤＨＰ平成ゴシックW5" panose="02010601000101010101" pitchFamily="2" charset="-128"/>
              </a:rPr>
              <a:t>複合災害として原発震災が現実</a:t>
            </a:r>
            <a:r>
              <a:rPr lang="ja-JP" altLang="en-US" sz="3600" dirty="0" smtClean="0">
                <a:ea typeface="ＤＨＰ平成ゴシックW5" panose="02010601000101010101" pitchFamily="2" charset="-128"/>
              </a:rPr>
              <a:t>となった。</a:t>
            </a:r>
          </a:p>
          <a:p>
            <a:r>
              <a:rPr lang="en-US" altLang="ja-JP" sz="3600" dirty="0" smtClean="0">
                <a:ea typeface="ＤＨＰ平成ゴシックW5" panose="02010601000101010101" pitchFamily="2" charset="-128"/>
              </a:rPr>
              <a:t>2.</a:t>
            </a:r>
            <a:r>
              <a:rPr lang="ja-JP" altLang="en-US" sz="3600" dirty="0">
                <a:ea typeface="ＤＨＰ平成ゴシックW5" panose="02010601000101010101" pitchFamily="2" charset="-128"/>
              </a:rPr>
              <a:t>多数の原子炉が連鎖的に爆発し、</a:t>
            </a:r>
            <a:r>
              <a:rPr lang="ja-JP" altLang="en-US" sz="3600" dirty="0" smtClean="0">
                <a:ea typeface="ＤＨＰ平成ゴシックW5" panose="02010601000101010101" pitchFamily="2" charset="-128"/>
              </a:rPr>
              <a:t>広範</a:t>
            </a:r>
          </a:p>
          <a:p>
            <a:r>
              <a:rPr lang="ja-JP" altLang="en-US" sz="3600" dirty="0">
                <a:ea typeface="ＤＨＰ平成ゴシックW5" panose="02010601000101010101" pitchFamily="2" charset="-128"/>
              </a:rPr>
              <a:t>　</a:t>
            </a:r>
            <a:r>
              <a:rPr lang="ja-JP" altLang="en-US" sz="3600" dirty="0" smtClean="0">
                <a:ea typeface="ＤＨＰ平成ゴシックW5" panose="02010601000101010101" pitchFamily="2" charset="-128"/>
              </a:rPr>
              <a:t>囲</a:t>
            </a:r>
            <a:r>
              <a:rPr lang="ja-JP" altLang="en-US" sz="3600" dirty="0">
                <a:ea typeface="ＤＨＰ平成ゴシックW5" panose="02010601000101010101" pitchFamily="2" charset="-128"/>
              </a:rPr>
              <a:t>に</a:t>
            </a:r>
            <a:r>
              <a:rPr lang="ja-JP" altLang="en-US" sz="3600" dirty="0" smtClean="0">
                <a:ea typeface="ＤＨＰ平成ゴシックW5" panose="02010601000101010101" pitchFamily="2" charset="-128"/>
              </a:rPr>
              <a:t>深刻</a:t>
            </a:r>
            <a:r>
              <a:rPr lang="ja-JP" altLang="en-US" sz="3600" dirty="0">
                <a:ea typeface="ＤＨＰ平成ゴシックW5" panose="02010601000101010101" pitchFamily="2" charset="-128"/>
              </a:rPr>
              <a:t>な放射能汚染を</a:t>
            </a:r>
            <a:r>
              <a:rPr lang="ja-JP" altLang="en-US" sz="3600" dirty="0" smtClean="0">
                <a:ea typeface="ＤＨＰ平成ゴシックW5" panose="02010601000101010101" pitchFamily="2" charset="-128"/>
              </a:rPr>
              <a:t>もたらした。</a:t>
            </a:r>
            <a:endParaRPr lang="ja-JP" altLang="en-US" sz="3600" dirty="0">
              <a:ea typeface="ＤＨＰ平成ゴシックW5" panose="02010601000101010101" pitchFamily="2" charset="-128"/>
            </a:endParaRPr>
          </a:p>
          <a:p>
            <a:r>
              <a:rPr lang="ja-JP" altLang="en-US" sz="3600" dirty="0">
                <a:ea typeface="ＤＨＰ平成ゴシックW5" panose="02010601000101010101" pitchFamily="2" charset="-128"/>
              </a:rPr>
              <a:t>３</a:t>
            </a:r>
            <a:r>
              <a:rPr lang="en-US" altLang="ja-JP" sz="3600" dirty="0">
                <a:ea typeface="ＤＨＰ平成ゴシックW5" panose="02010601000101010101" pitchFamily="2" charset="-128"/>
              </a:rPr>
              <a:t>.</a:t>
            </a:r>
            <a:r>
              <a:rPr lang="ja-JP" altLang="en-US" sz="3600" dirty="0">
                <a:ea typeface="ＤＨＰ平成ゴシックW5" panose="02010601000101010101" pitchFamily="2" charset="-128"/>
              </a:rPr>
              <a:t>多数の原発事故関連死を</a:t>
            </a:r>
            <a:r>
              <a:rPr lang="ja-JP" altLang="en-US" sz="3600" dirty="0" smtClean="0">
                <a:ea typeface="ＤＨＰ平成ゴシックW5" panose="02010601000101010101" pitchFamily="2" charset="-128"/>
              </a:rPr>
              <a:t>もたらした。</a:t>
            </a:r>
            <a:endParaRPr lang="ja-JP" altLang="en-US" sz="3600" dirty="0">
              <a:ea typeface="ＤＨＰ平成ゴシックW5" panose="02010601000101010101" pitchFamily="2" charset="-128"/>
            </a:endParaRPr>
          </a:p>
          <a:p>
            <a:r>
              <a:rPr lang="ja-JP" altLang="en-US" sz="3600" dirty="0">
                <a:ea typeface="ＤＨＰ平成ゴシックW5" panose="02010601000101010101" pitchFamily="2" charset="-128"/>
              </a:rPr>
              <a:t>４</a:t>
            </a:r>
            <a:r>
              <a:rPr lang="en-US" altLang="ja-JP" sz="3600" dirty="0">
                <a:ea typeface="ＤＨＰ平成ゴシックW5" panose="02010601000101010101" pitchFamily="2" charset="-128"/>
              </a:rPr>
              <a:t>.</a:t>
            </a:r>
            <a:r>
              <a:rPr lang="ja-JP" altLang="en-US" sz="3600" dirty="0">
                <a:ea typeface="ＤＨＰ平成ゴシックW5" panose="02010601000101010101" pitchFamily="2" charset="-128"/>
              </a:rPr>
              <a:t>多数の人々を被曝させ、健康被害</a:t>
            </a:r>
            <a:r>
              <a:rPr lang="ja-JP" altLang="en-US" sz="3600" dirty="0" smtClean="0">
                <a:ea typeface="ＤＨＰ平成ゴシックW5" panose="02010601000101010101" pitchFamily="2" charset="-128"/>
              </a:rPr>
              <a:t>のリスクを拡大させている。</a:t>
            </a:r>
            <a:endParaRPr lang="en-US" altLang="ja-JP" sz="3600" dirty="0">
              <a:ea typeface="ＤＨＰ平成ゴシックW5" panose="02010601000101010101" pitchFamily="2" charset="-128"/>
            </a:endParaRPr>
          </a:p>
          <a:p>
            <a:r>
              <a:rPr lang="en-US" altLang="ja-JP" sz="3600" dirty="0">
                <a:ea typeface="ＤＨＰ平成ゴシックW5" panose="02010601000101010101" pitchFamily="2" charset="-128"/>
              </a:rPr>
              <a:t>5.</a:t>
            </a:r>
            <a:r>
              <a:rPr lang="ja-JP" altLang="en-US" sz="3600" dirty="0">
                <a:ea typeface="ＤＨＰ平成ゴシックW5" panose="02010601000101010101" pitchFamily="2" charset="-128"/>
              </a:rPr>
              <a:t>陸地の放射能汚染が深刻な被害を</a:t>
            </a:r>
            <a:r>
              <a:rPr lang="ja-JP" altLang="en-US" sz="3600" dirty="0" smtClean="0">
                <a:ea typeface="ＤＨＰ平成ゴシックW5" panose="02010601000101010101" pitchFamily="2" charset="-128"/>
              </a:rPr>
              <a:t>もたら</a:t>
            </a:r>
          </a:p>
          <a:p>
            <a:r>
              <a:rPr lang="ja-JP" altLang="en-US" sz="3600" dirty="0">
                <a:ea typeface="ＤＨＰ平成ゴシックW5" panose="02010601000101010101" pitchFamily="2" charset="-128"/>
              </a:rPr>
              <a:t>　</a:t>
            </a:r>
            <a:r>
              <a:rPr lang="ja-JP" altLang="en-US" sz="3600" dirty="0" smtClean="0">
                <a:ea typeface="ＤＨＰ平成ゴシックW5" panose="02010601000101010101" pitchFamily="2" charset="-128"/>
              </a:rPr>
              <a:t>した。</a:t>
            </a:r>
            <a:endParaRPr lang="en-US" altLang="ja-JP" sz="3600" dirty="0" smtClean="0">
              <a:ea typeface="ＤＨＰ平成ゴシックW5" panose="02010601000101010101" pitchFamily="2" charset="-128"/>
            </a:endParaRPr>
          </a:p>
          <a:p>
            <a:r>
              <a:rPr lang="ja-JP" altLang="en-US" sz="3600" dirty="0">
                <a:ea typeface="ＤＨＰ平成ゴシックW5" panose="02010601000101010101" pitchFamily="2" charset="-128"/>
              </a:rPr>
              <a:t>６</a:t>
            </a:r>
            <a:r>
              <a:rPr lang="en-US" altLang="ja-JP" sz="3600" dirty="0">
                <a:ea typeface="ＤＨＰ平成ゴシックW5" panose="02010601000101010101" pitchFamily="2" charset="-128"/>
              </a:rPr>
              <a:t>.</a:t>
            </a:r>
            <a:r>
              <a:rPr lang="ja-JP" altLang="en-US" sz="3600" dirty="0">
                <a:ea typeface="ＤＨＰ平成ゴシックW5" panose="02010601000101010101" pitchFamily="2" charset="-128"/>
              </a:rPr>
              <a:t>海洋の放射能汚染が深刻な被害</a:t>
            </a:r>
            <a:r>
              <a:rPr lang="ja-JP" altLang="en-US" sz="3600" dirty="0" smtClean="0">
                <a:ea typeface="ＤＨＰ平成ゴシックW5" panose="02010601000101010101" pitchFamily="2" charset="-128"/>
              </a:rPr>
              <a:t>を</a:t>
            </a:r>
            <a:r>
              <a:rPr lang="ja-JP" altLang="en-US" sz="3600" dirty="0">
                <a:ea typeface="ＤＨＰ平成ゴシックW5" panose="02010601000101010101" pitchFamily="2" charset="-128"/>
              </a:rPr>
              <a:t>もたら</a:t>
            </a:r>
            <a:r>
              <a:rPr lang="ja-JP" altLang="en-US" sz="3600" dirty="0" smtClean="0">
                <a:ea typeface="ＤＨＰ平成ゴシックW5" panose="02010601000101010101" pitchFamily="2" charset="-128"/>
              </a:rPr>
              <a:t>　　</a:t>
            </a:r>
          </a:p>
          <a:p>
            <a:r>
              <a:rPr lang="ja-JP" altLang="en-US" sz="3600" dirty="0">
                <a:ea typeface="ＤＨＰ平成ゴシックW5" panose="02010601000101010101" pitchFamily="2" charset="-128"/>
              </a:rPr>
              <a:t>　</a:t>
            </a:r>
            <a:r>
              <a:rPr lang="ja-JP" altLang="en-US" sz="3600" dirty="0" smtClean="0">
                <a:ea typeface="ＤＨＰ平成ゴシックW5" panose="02010601000101010101" pitchFamily="2" charset="-128"/>
              </a:rPr>
              <a:t>し、汚染</a:t>
            </a:r>
            <a:r>
              <a:rPr lang="ja-JP" altLang="en-US" sz="3600" dirty="0">
                <a:ea typeface="ＤＨＰ平成ゴシックW5" panose="02010601000101010101" pitchFamily="2" charset="-128"/>
              </a:rPr>
              <a:t>の拡大が進んで</a:t>
            </a:r>
            <a:r>
              <a:rPr lang="ja-JP" altLang="en-US" sz="3600" dirty="0" smtClean="0">
                <a:ea typeface="ＤＨＰ平成ゴシックW5" panose="02010601000101010101" pitchFamily="2" charset="-128"/>
              </a:rPr>
              <a:t>いる。</a:t>
            </a:r>
            <a:endParaRPr lang="ja-JP" altLang="en-US" sz="3600" dirty="0">
              <a:ea typeface="ＤＨＰ平成ゴシックW5" panose="02010601000101010101" pitchFamily="2" charset="-128"/>
            </a:endParaRPr>
          </a:p>
          <a:p>
            <a:endParaRPr lang="en-US" altLang="ja-JP" sz="3600" dirty="0">
              <a:ea typeface="ＤＨＰ平成ゴシックW5" panose="02010601000101010101" pitchFamily="2" charset="-128"/>
            </a:endParaRPr>
          </a:p>
        </p:txBody>
      </p:sp>
    </p:spTree>
    <p:extLst>
      <p:ext uri="{BB962C8B-B14F-4D97-AF65-F5344CB8AC3E}">
        <p14:creationId xmlns:p14="http://schemas.microsoft.com/office/powerpoint/2010/main" val="19677756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4294967295"/>
          </p:nvPr>
        </p:nvSpPr>
        <p:spPr>
          <a:xfrm>
            <a:off x="179512" y="188640"/>
            <a:ext cx="8784976" cy="6192688"/>
          </a:xfrm>
          <a:prstGeom prst="rect">
            <a:avLst/>
          </a:prstGeom>
        </p:spPr>
        <p:txBody>
          <a:bodyPr>
            <a:normAutofit/>
          </a:bodyPr>
          <a:lstStyle/>
          <a:p>
            <a:pPr marL="0" indent="0">
              <a:buNone/>
            </a:pPr>
            <a:r>
              <a:rPr lang="ja-JP" altLang="en-US" sz="4000" dirty="0">
                <a:ea typeface="ＤＨＰ平成ゴシックW5" pitchFamily="2" charset="-128"/>
              </a:rPr>
              <a:t>　　　　 </a:t>
            </a:r>
            <a:r>
              <a:rPr lang="ja-JP" altLang="en-US" sz="4000" dirty="0">
                <a:solidFill>
                  <a:srgbClr val="FF0000"/>
                </a:solidFill>
                <a:ea typeface="ＤＨＰ平成ゴシックW5" pitchFamily="2" charset="-128"/>
              </a:rPr>
              <a:t> </a:t>
            </a:r>
            <a:endParaRPr lang="ja-JP" altLang="en-US" sz="4000" dirty="0">
              <a:ea typeface="ＤＨＰ平成ゴシックW5" pitchFamily="2" charset="-128"/>
            </a:endParaRPr>
          </a:p>
          <a:p>
            <a:pPr marL="0" indent="0">
              <a:buNone/>
            </a:pPr>
            <a:endParaRPr lang="ja-JP" altLang="en-US" sz="2800" b="1" dirty="0"/>
          </a:p>
          <a:p>
            <a:pPr marL="0" indent="0">
              <a:buNone/>
            </a:pPr>
            <a:r>
              <a:rPr lang="en-US" altLang="ja-JP" sz="4000" dirty="0" smtClean="0"/>
              <a:t>  </a:t>
            </a:r>
            <a:endParaRPr lang="ja-JP" altLang="en-US" sz="4000" dirty="0" smtClean="0"/>
          </a:p>
        </p:txBody>
      </p:sp>
      <p:sp>
        <p:nvSpPr>
          <p:cNvPr id="4" name="タイトル 1"/>
          <p:cNvSpPr>
            <a:spLocks noGrp="1"/>
          </p:cNvSpPr>
          <p:nvPr/>
        </p:nvSpPr>
        <p:spPr>
          <a:xfrm flipV="1">
            <a:off x="4463988" y="3356992"/>
            <a:ext cx="216024" cy="144016"/>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kumimoji="1" lang="ja-JP"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038" y="3508375"/>
            <a:ext cx="212725" cy="14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21503" y="1589568"/>
            <a:ext cx="2210937" cy="469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1165526" y="2276872"/>
            <a:ext cx="4702617" cy="3785652"/>
          </a:xfrm>
          <a:prstGeom prst="rect">
            <a:avLst/>
          </a:prstGeom>
          <a:noFill/>
        </p:spPr>
        <p:txBody>
          <a:bodyPr wrap="square" rtlCol="0">
            <a:spAutoFit/>
          </a:bodyPr>
          <a:lstStyle/>
          <a:p>
            <a:r>
              <a:rPr kumimoji="1" lang="ja-JP" altLang="en-US" sz="2400" dirty="0" smtClean="0">
                <a:solidFill>
                  <a:srgbClr val="FF0000"/>
                </a:solidFill>
                <a:ea typeface="ＤＦ平成ゴシック体W5" panose="02010609000101010101" pitchFamily="1" charset="-128"/>
              </a:rPr>
              <a:t> 双葉郡の授業再開の状況</a:t>
            </a:r>
          </a:p>
          <a:p>
            <a:r>
              <a:rPr lang="ja-JP" altLang="en-US" sz="2400" dirty="0" smtClean="0">
                <a:ea typeface="ＤＦ平成ゴシック体W5" panose="02010609000101010101" pitchFamily="1" charset="-128"/>
              </a:rPr>
              <a:t>・６町２村 </a:t>
            </a:r>
          </a:p>
          <a:p>
            <a:r>
              <a:rPr lang="ja-JP" altLang="en-US" sz="2400" dirty="0" smtClean="0">
                <a:ea typeface="ＤＦ平成ゴシック体W5" panose="02010609000101010101" pitchFamily="1" charset="-128"/>
              </a:rPr>
              <a:t>・原発震災前（</a:t>
            </a:r>
            <a:r>
              <a:rPr lang="en-US" altLang="ja-JP" sz="2400" dirty="0" smtClean="0">
                <a:ea typeface="ＤＦ平成ゴシック体W5" panose="02010609000101010101" pitchFamily="1" charset="-128"/>
              </a:rPr>
              <a:t>2010</a:t>
            </a:r>
            <a:r>
              <a:rPr lang="ja-JP" altLang="en-US" sz="2400" dirty="0" smtClean="0">
                <a:ea typeface="ＤＦ平成ゴシック体W5" panose="02010609000101010101" pitchFamily="1" charset="-128"/>
              </a:rPr>
              <a:t>年）</a:t>
            </a:r>
            <a:endParaRPr lang="en-US" altLang="ja-JP" sz="2400" dirty="0" smtClean="0">
              <a:ea typeface="ＤＦ平成ゴシック体W5" panose="02010609000101010101" pitchFamily="1" charset="-128"/>
            </a:endParaRPr>
          </a:p>
          <a:p>
            <a:r>
              <a:rPr lang="ja-JP" altLang="en-US" sz="2400" dirty="0">
                <a:ea typeface="ＤＦ平成ゴシック体W5" panose="02010609000101010101" pitchFamily="1" charset="-128"/>
              </a:rPr>
              <a:t>　</a:t>
            </a:r>
            <a:r>
              <a:rPr lang="ja-JP" altLang="en-US" sz="2400" dirty="0" smtClean="0">
                <a:ea typeface="ＤＦ平成ゴシック体W5" panose="02010609000101010101" pitchFamily="1" charset="-128"/>
              </a:rPr>
              <a:t>小学校１７校３４７３人</a:t>
            </a:r>
          </a:p>
          <a:p>
            <a:r>
              <a:rPr lang="ja-JP" altLang="en-US" sz="2400" dirty="0" smtClean="0">
                <a:ea typeface="ＤＦ平成ゴシック体W5" panose="02010609000101010101" pitchFamily="1" charset="-128"/>
              </a:rPr>
              <a:t>　中学校１１校２１１０人</a:t>
            </a:r>
          </a:p>
          <a:p>
            <a:r>
              <a:rPr lang="ja-JP" altLang="en-US" sz="2400" dirty="0" smtClean="0">
                <a:ea typeface="ＤＦ平成ゴシック体W5" panose="02010609000101010101" pitchFamily="1" charset="-128"/>
              </a:rPr>
              <a:t>　</a:t>
            </a:r>
            <a:r>
              <a:rPr lang="ja-JP" altLang="en-US" sz="2400" dirty="0" smtClean="0">
                <a:solidFill>
                  <a:srgbClr val="FF0000"/>
                </a:solidFill>
                <a:ea typeface="ＤＦ平成ゴシック体W5" panose="02010609000101010101" pitchFamily="1" charset="-128"/>
              </a:rPr>
              <a:t>合　計２８校５５８３人</a:t>
            </a:r>
            <a:endParaRPr lang="ja-JP" altLang="en-US" sz="2400" dirty="0" smtClean="0">
              <a:ea typeface="ＤＦ平成ゴシック体W5" panose="02010609000101010101" pitchFamily="1" charset="-128"/>
            </a:endParaRPr>
          </a:p>
          <a:p>
            <a:r>
              <a:rPr lang="ja-JP" altLang="en-US" sz="2400" dirty="0" smtClean="0">
                <a:ea typeface="ＤＦ平成ゴシック体W5" panose="02010609000101010101" pitchFamily="1" charset="-128"/>
              </a:rPr>
              <a:t>・原発震災後（</a:t>
            </a:r>
            <a:r>
              <a:rPr lang="en-US" altLang="ja-JP" sz="2400" dirty="0" smtClean="0">
                <a:ea typeface="ＤＦ平成ゴシック体W5" panose="02010609000101010101" pitchFamily="1" charset="-128"/>
              </a:rPr>
              <a:t>2013</a:t>
            </a:r>
            <a:r>
              <a:rPr lang="ja-JP" altLang="en-US" sz="2400" dirty="0" smtClean="0">
                <a:ea typeface="ＤＦ平成ゴシック体W5" panose="02010609000101010101" pitchFamily="1" charset="-128"/>
              </a:rPr>
              <a:t>年）</a:t>
            </a:r>
            <a:endParaRPr lang="en-US" altLang="ja-JP" sz="2400" dirty="0" smtClean="0">
              <a:ea typeface="ＤＦ平成ゴシック体W5" panose="02010609000101010101" pitchFamily="1" charset="-128"/>
            </a:endParaRPr>
          </a:p>
          <a:p>
            <a:r>
              <a:rPr kumimoji="1" lang="ja-JP" altLang="en-US" sz="2400" dirty="0">
                <a:ea typeface="ＤＦ平成ゴシック体W5" panose="02010609000101010101" pitchFamily="1" charset="-128"/>
              </a:rPr>
              <a:t>　</a:t>
            </a:r>
            <a:r>
              <a:rPr kumimoji="1" lang="ja-JP" altLang="en-US" sz="2400" dirty="0" smtClean="0">
                <a:ea typeface="ＤＦ平成ゴシック体W5" panose="02010609000101010101" pitchFamily="1" charset="-128"/>
              </a:rPr>
              <a:t>小学校１０校　４２３人</a:t>
            </a:r>
          </a:p>
          <a:p>
            <a:r>
              <a:rPr lang="ja-JP" altLang="en-US" sz="2400" dirty="0">
                <a:ea typeface="ＤＦ平成ゴシック体W5" panose="02010609000101010101" pitchFamily="1" charset="-128"/>
              </a:rPr>
              <a:t>　</a:t>
            </a:r>
            <a:r>
              <a:rPr lang="ja-JP" altLang="en-US" sz="2400" dirty="0" smtClean="0">
                <a:ea typeface="ＤＦ平成ゴシック体W5" panose="02010609000101010101" pitchFamily="1" charset="-128"/>
              </a:rPr>
              <a:t>中学校　８校　３１３人</a:t>
            </a:r>
          </a:p>
          <a:p>
            <a:r>
              <a:rPr kumimoji="1" lang="ja-JP" altLang="en-US" sz="2400" dirty="0" smtClean="0">
                <a:ea typeface="ＤＦ平成ゴシック体W5" panose="02010609000101010101" pitchFamily="1" charset="-128"/>
              </a:rPr>
              <a:t>　</a:t>
            </a:r>
            <a:r>
              <a:rPr kumimoji="1" lang="ja-JP" altLang="en-US" sz="2400" dirty="0" smtClean="0">
                <a:solidFill>
                  <a:srgbClr val="FF0000"/>
                </a:solidFill>
                <a:ea typeface="ＤＦ平成ゴシック体W5" panose="02010609000101010101" pitchFamily="1" charset="-128"/>
              </a:rPr>
              <a:t>合　計１８校　７３６人</a:t>
            </a:r>
            <a:endParaRPr kumimoji="1" lang="ja-JP" altLang="en-US" sz="2400" dirty="0">
              <a:solidFill>
                <a:srgbClr val="FF0000"/>
              </a:solidFill>
              <a:ea typeface="ＤＦ平成ゴシック体W5" panose="02010609000101010101" pitchFamily="1" charset="-128"/>
            </a:endParaRPr>
          </a:p>
        </p:txBody>
      </p:sp>
      <p:cxnSp>
        <p:nvCxnSpPr>
          <p:cNvPr id="8" name="直線コネクタ 7"/>
          <p:cNvCxnSpPr/>
          <p:nvPr/>
        </p:nvCxnSpPr>
        <p:spPr>
          <a:xfrm>
            <a:off x="611560" y="393305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611560" y="3933056"/>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351815" y="206638"/>
            <a:ext cx="8532446" cy="2431435"/>
          </a:xfrm>
          <a:prstGeom prst="rect">
            <a:avLst/>
          </a:prstGeom>
        </p:spPr>
        <p:txBody>
          <a:bodyPr wrap="square">
            <a:spAutoFit/>
          </a:bodyPr>
          <a:lstStyle/>
          <a:p>
            <a:r>
              <a:rPr lang="ja-JP" altLang="en-US" sz="4000" dirty="0" smtClean="0">
                <a:ea typeface="ＤＦ平成ゴシック体W5" panose="02010609000101010101" pitchFamily="1" charset="-128"/>
              </a:rPr>
              <a:t>⑦屋外</a:t>
            </a:r>
            <a:r>
              <a:rPr lang="ja-JP" altLang="en-US" sz="4000" dirty="0">
                <a:ea typeface="ＤＦ平成ゴシック体W5" panose="02010609000101010101" pitchFamily="1" charset="-128"/>
              </a:rPr>
              <a:t>活動制限影響児童</a:t>
            </a:r>
            <a:r>
              <a:rPr lang="ja-JP" altLang="en-US" sz="4000" dirty="0" smtClean="0">
                <a:ea typeface="ＤＦ平成ゴシック体W5" panose="02010609000101010101" pitchFamily="1" charset="-128"/>
              </a:rPr>
              <a:t>数２０万</a:t>
            </a:r>
          </a:p>
          <a:p>
            <a:r>
              <a:rPr lang="ja-JP" altLang="en-US" sz="2000" dirty="0" smtClean="0"/>
              <a:t>　</a:t>
            </a:r>
            <a:r>
              <a:rPr lang="ja-JP" altLang="en-US" sz="2000" dirty="0" smtClean="0">
                <a:ea typeface="ＤＦ平成ゴシック体W5" panose="02010609000101010101" pitchFamily="1" charset="-128"/>
              </a:rPr>
              <a:t>・県内１８歳以下３６万人</a:t>
            </a:r>
            <a:endParaRPr lang="ja-JP" altLang="en-US" sz="2400" dirty="0" smtClean="0">
              <a:ea typeface="ＤＦ平成ゴシック体W5" panose="02010609000101010101" pitchFamily="1" charset="-128"/>
            </a:endParaRPr>
          </a:p>
          <a:p>
            <a:r>
              <a:rPr lang="ja-JP" altLang="en-US" sz="2400" dirty="0" smtClean="0">
                <a:ea typeface="ＤＦ平成ゴシック体W5" panose="02010609000101010101" pitchFamily="1" charset="-128"/>
              </a:rPr>
              <a:t>  ・</a:t>
            </a:r>
            <a:r>
              <a:rPr lang="en-US" altLang="ja-JP" sz="2400" dirty="0" smtClean="0">
                <a:ea typeface="ＤＦ平成ゴシック体W5" panose="02010609000101010101" pitchFamily="1" charset="-128"/>
              </a:rPr>
              <a:t>2013</a:t>
            </a:r>
            <a:r>
              <a:rPr lang="ja-JP" altLang="en-US" sz="2400" dirty="0" smtClean="0">
                <a:ea typeface="ＤＦ平成ゴシック体W5" panose="02010609000101010101" pitchFamily="1" charset="-128"/>
              </a:rPr>
              <a:t>年</a:t>
            </a:r>
            <a:r>
              <a:rPr lang="en-US" altLang="ja-JP" sz="2400" dirty="0" smtClean="0">
                <a:ea typeface="ＤＦ平成ゴシック体W5" panose="02010609000101010101" pitchFamily="1" charset="-128"/>
              </a:rPr>
              <a:t>10</a:t>
            </a:r>
            <a:r>
              <a:rPr lang="ja-JP" altLang="en-US" sz="2400" dirty="0" smtClean="0">
                <a:ea typeface="ＤＦ平成ゴシック体W5" panose="02010609000101010101" pitchFamily="1" charset="-128"/>
              </a:rPr>
              <a:t>月</a:t>
            </a:r>
            <a:r>
              <a:rPr lang="en-US" altLang="ja-JP" sz="2400" dirty="0" smtClean="0">
                <a:ea typeface="ＤＦ平成ゴシック体W5" panose="02010609000101010101" pitchFamily="1" charset="-128"/>
              </a:rPr>
              <a:t>1</a:t>
            </a:r>
            <a:r>
              <a:rPr lang="ja-JP" altLang="en-US" sz="2400" dirty="0" smtClean="0">
                <a:ea typeface="ＤＦ平成ゴシック体W5" panose="02010609000101010101" pitchFamily="1" charset="-128"/>
              </a:rPr>
              <a:t>日避難総数　</a:t>
            </a:r>
            <a:r>
              <a:rPr lang="ja-JP" altLang="en-US" sz="2400" dirty="0" smtClean="0">
                <a:solidFill>
                  <a:srgbClr val="FF0000"/>
                </a:solidFill>
                <a:ea typeface="ＤＦ平成ゴシック体W5" panose="02010609000101010101" pitchFamily="1" charset="-128"/>
              </a:rPr>
              <a:t>▲ </a:t>
            </a:r>
            <a:r>
              <a:rPr lang="en-US" altLang="ja-JP" sz="2400" dirty="0" smtClean="0">
                <a:ea typeface="ＤＦ平成ゴシック体W5" panose="02010609000101010101" pitchFamily="1" charset="-128"/>
              </a:rPr>
              <a:t>2</a:t>
            </a:r>
            <a:r>
              <a:rPr lang="ja-JP" altLang="en-US" sz="2400" dirty="0" smtClean="0">
                <a:ea typeface="ＤＦ平成ゴシック体W5" panose="02010609000101010101" pitchFamily="1" charset="-128"/>
              </a:rPr>
              <a:t>万</a:t>
            </a:r>
            <a:r>
              <a:rPr lang="en-US" altLang="ja-JP" sz="2400" dirty="0" smtClean="0">
                <a:ea typeface="ＤＦ平成ゴシック体W5" panose="02010609000101010101" pitchFamily="1" charset="-128"/>
              </a:rPr>
              <a:t>7617</a:t>
            </a:r>
            <a:r>
              <a:rPr lang="ja-JP" altLang="en-US" sz="2400" dirty="0" smtClean="0">
                <a:ea typeface="ＤＦ平成ゴシック体W5" panose="02010609000101010101" pitchFamily="1" charset="-128"/>
              </a:rPr>
              <a:t>人</a:t>
            </a:r>
            <a:endParaRPr lang="en-US" altLang="ja-JP" sz="2400" dirty="0" smtClean="0">
              <a:ea typeface="ＤＦ平成ゴシック体W5" panose="02010609000101010101" pitchFamily="1" charset="-128"/>
            </a:endParaRPr>
          </a:p>
          <a:p>
            <a:r>
              <a:rPr lang="ja-JP" altLang="en-US" sz="2000" dirty="0" smtClean="0">
                <a:ea typeface="ＤＦ平成ゴシック体W5" panose="02010609000101010101" pitchFamily="1" charset="-128"/>
              </a:rPr>
              <a:t>　（県内避難者</a:t>
            </a:r>
            <a:r>
              <a:rPr lang="en-US" altLang="ja-JP" sz="2000" dirty="0" smtClean="0">
                <a:ea typeface="ＤＦ平成ゴシック体W5" panose="02010609000101010101" pitchFamily="1" charset="-128"/>
              </a:rPr>
              <a:t>1</a:t>
            </a:r>
            <a:r>
              <a:rPr lang="ja-JP" altLang="en-US" sz="2000" dirty="0" smtClean="0">
                <a:ea typeface="ＤＦ平成ゴシック体W5" panose="02010609000101010101" pitchFamily="1" charset="-128"/>
              </a:rPr>
              <a:t>万</a:t>
            </a:r>
            <a:r>
              <a:rPr lang="en-US" altLang="ja-JP" sz="2000" dirty="0" smtClean="0">
                <a:ea typeface="ＤＦ平成ゴシック体W5" panose="02010609000101010101" pitchFamily="1" charset="-128"/>
              </a:rPr>
              <a:t>3468</a:t>
            </a:r>
            <a:r>
              <a:rPr lang="ja-JP" altLang="en-US" sz="2000" dirty="0" smtClean="0">
                <a:ea typeface="ＤＦ平成ゴシック体W5" panose="02010609000101010101" pitchFamily="1" charset="-128"/>
              </a:rPr>
              <a:t>人 県外避難者１万</a:t>
            </a:r>
            <a:r>
              <a:rPr lang="en-US" altLang="ja-JP" sz="2000" dirty="0" smtClean="0">
                <a:ea typeface="ＤＦ平成ゴシック体W5" panose="02010609000101010101" pitchFamily="1" charset="-128"/>
              </a:rPr>
              <a:t>4149</a:t>
            </a:r>
            <a:r>
              <a:rPr lang="ja-JP" altLang="en-US" sz="2000" dirty="0" smtClean="0">
                <a:ea typeface="ＤＦ平成ゴシック体W5" panose="02010609000101010101" pitchFamily="1" charset="-128"/>
              </a:rPr>
              <a:t>人）</a:t>
            </a:r>
          </a:p>
          <a:p>
            <a:r>
              <a:rPr lang="en-US" altLang="ja-JP" sz="2400" dirty="0" smtClean="0">
                <a:ea typeface="ＤＦ平成ゴシック体W5" panose="02010609000101010101" pitchFamily="1" charset="-128"/>
              </a:rPr>
              <a:t>     </a:t>
            </a:r>
            <a:endParaRPr lang="ja-JP" altLang="en-US" sz="2400" dirty="0">
              <a:ea typeface="ＤＦ平成ゴシック体W5" panose="02010609000101010101" pitchFamily="1" charset="-128"/>
            </a:endParaRPr>
          </a:p>
          <a:p>
            <a:r>
              <a:rPr lang="ja-JP" altLang="en-US" sz="2400" dirty="0">
                <a:ea typeface="ＤＦ平成ゴシック体W5" panose="02010609000101010101" pitchFamily="1" charset="-128"/>
              </a:rPr>
              <a:t>　　　　　　</a:t>
            </a:r>
          </a:p>
        </p:txBody>
      </p:sp>
    </p:spTree>
    <p:extLst>
      <p:ext uri="{BB962C8B-B14F-4D97-AF65-F5344CB8AC3E}">
        <p14:creationId xmlns:p14="http://schemas.microsoft.com/office/powerpoint/2010/main" val="1798729960"/>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96752"/>
            <a:ext cx="5256584" cy="2542362"/>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3695" y="4068058"/>
            <a:ext cx="5280265" cy="2507347"/>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4412" y="1196752"/>
            <a:ext cx="2915815" cy="2544999"/>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914" y="4068058"/>
            <a:ext cx="2808312" cy="2601302"/>
          </a:xfrm>
          <a:prstGeom prst="rect">
            <a:avLst/>
          </a:prstGeom>
        </p:spPr>
      </p:pic>
      <p:sp>
        <p:nvSpPr>
          <p:cNvPr id="8" name="テキスト ボックス 7"/>
          <p:cNvSpPr txBox="1"/>
          <p:nvPr/>
        </p:nvSpPr>
        <p:spPr>
          <a:xfrm>
            <a:off x="0" y="165700"/>
            <a:ext cx="9036202" cy="1323439"/>
          </a:xfrm>
          <a:prstGeom prst="rect">
            <a:avLst/>
          </a:prstGeom>
          <a:noFill/>
        </p:spPr>
        <p:txBody>
          <a:bodyPr wrap="square" rtlCol="0">
            <a:spAutoFit/>
          </a:bodyPr>
          <a:lstStyle/>
          <a:p>
            <a:pPr algn="ctr"/>
            <a:r>
              <a:rPr kumimoji="1" lang="ja-JP" altLang="en-US" sz="4000" dirty="0" smtClean="0">
                <a:ea typeface="ＤＦ平成ゴシック体W5" panose="02010609000101010101" pitchFamily="1" charset="-128"/>
              </a:rPr>
              <a:t>地震発生から７時間後メルトダウン</a:t>
            </a:r>
          </a:p>
          <a:p>
            <a:pPr algn="ctr"/>
            <a:endParaRPr kumimoji="1" lang="ja-JP" altLang="en-US" sz="4000" dirty="0">
              <a:ea typeface="ＤＦ平成ゴシック体W5" panose="02010609000101010101" pitchFamily="1" charset="-128"/>
            </a:endParaRPr>
          </a:p>
        </p:txBody>
      </p:sp>
      <p:sp>
        <p:nvSpPr>
          <p:cNvPr id="10" name="テキスト ボックス 9"/>
          <p:cNvSpPr txBox="1"/>
          <p:nvPr/>
        </p:nvSpPr>
        <p:spPr>
          <a:xfrm>
            <a:off x="351914" y="858630"/>
            <a:ext cx="5300206" cy="369332"/>
          </a:xfrm>
          <a:prstGeom prst="rect">
            <a:avLst/>
          </a:prstGeom>
          <a:noFill/>
        </p:spPr>
        <p:txBody>
          <a:bodyPr wrap="square" rtlCol="0">
            <a:spAutoFit/>
          </a:bodyPr>
          <a:lstStyle/>
          <a:p>
            <a:r>
              <a:rPr kumimoji="1" lang="ja-JP" altLang="en-US" dirty="0" smtClean="0">
                <a:solidFill>
                  <a:srgbClr val="FF0000"/>
                </a:solidFill>
              </a:rPr>
              <a:t>３月１２日、</a:t>
            </a:r>
            <a:r>
              <a:rPr kumimoji="1" lang="en-US" altLang="ja-JP" dirty="0" smtClean="0">
                <a:solidFill>
                  <a:srgbClr val="FF0000"/>
                </a:solidFill>
              </a:rPr>
              <a:t>14</a:t>
            </a:r>
            <a:r>
              <a:rPr kumimoji="1" lang="ja-JP" altLang="en-US" dirty="0" smtClean="0">
                <a:solidFill>
                  <a:srgbClr val="FF0000"/>
                </a:solidFill>
              </a:rPr>
              <a:t>時</a:t>
            </a:r>
            <a:r>
              <a:rPr kumimoji="1" lang="en-US" altLang="ja-JP" dirty="0" smtClean="0">
                <a:solidFill>
                  <a:srgbClr val="FF0000"/>
                </a:solidFill>
              </a:rPr>
              <a:t>30</a:t>
            </a:r>
            <a:r>
              <a:rPr kumimoji="1" lang="ja-JP" altLang="en-US" smtClean="0">
                <a:solidFill>
                  <a:srgbClr val="FF0000"/>
                </a:solidFill>
              </a:rPr>
              <a:t>分ベント開始、放射能放出</a:t>
            </a:r>
            <a:endParaRPr kumimoji="1" lang="ja-JP" altLang="en-US" dirty="0">
              <a:solidFill>
                <a:srgbClr val="FF0000"/>
              </a:solidFill>
            </a:endParaRPr>
          </a:p>
        </p:txBody>
      </p:sp>
      <p:sp>
        <p:nvSpPr>
          <p:cNvPr id="11" name="テキスト ボックス 10"/>
          <p:cNvSpPr txBox="1"/>
          <p:nvPr/>
        </p:nvSpPr>
        <p:spPr>
          <a:xfrm>
            <a:off x="5868144" y="827420"/>
            <a:ext cx="3168352" cy="369332"/>
          </a:xfrm>
          <a:prstGeom prst="rect">
            <a:avLst/>
          </a:prstGeom>
          <a:noFill/>
        </p:spPr>
        <p:txBody>
          <a:bodyPr wrap="square" rtlCol="0">
            <a:spAutoFit/>
          </a:bodyPr>
          <a:lstStyle/>
          <a:p>
            <a:r>
              <a:rPr kumimoji="1" lang="ja-JP" altLang="en-US" dirty="0" smtClean="0">
                <a:solidFill>
                  <a:srgbClr val="FF0000"/>
                </a:solidFill>
              </a:rPr>
              <a:t>放射能が圧力上昇で漏れ出す</a:t>
            </a:r>
            <a:endParaRPr kumimoji="1" lang="ja-JP" altLang="en-US" dirty="0">
              <a:solidFill>
                <a:srgbClr val="FF0000"/>
              </a:solidFill>
            </a:endParaRPr>
          </a:p>
        </p:txBody>
      </p:sp>
      <p:sp>
        <p:nvSpPr>
          <p:cNvPr id="12" name="テキスト ボックス 11"/>
          <p:cNvSpPr txBox="1"/>
          <p:nvPr/>
        </p:nvSpPr>
        <p:spPr>
          <a:xfrm>
            <a:off x="539552" y="3741751"/>
            <a:ext cx="8244408" cy="369332"/>
          </a:xfrm>
          <a:prstGeom prst="rect">
            <a:avLst/>
          </a:prstGeom>
          <a:noFill/>
        </p:spPr>
        <p:txBody>
          <a:bodyPr wrap="square" rtlCol="0">
            <a:spAutoFit/>
          </a:bodyPr>
          <a:lstStyle/>
          <a:p>
            <a:r>
              <a:rPr kumimoji="1" lang="ja-JP" altLang="en-US" dirty="0" smtClean="0">
                <a:solidFill>
                  <a:srgbClr val="FF0000"/>
                </a:solidFill>
              </a:rPr>
              <a:t>冷却水消失温度上昇　　　　　　　　放射能原子炉の隙間から漏れ出す</a:t>
            </a:r>
            <a:endParaRPr kumimoji="1" lang="ja-JP" altLang="en-US" dirty="0">
              <a:solidFill>
                <a:srgbClr val="FF0000"/>
              </a:solidFill>
            </a:endParaRPr>
          </a:p>
        </p:txBody>
      </p:sp>
    </p:spTree>
    <p:extLst>
      <p:ext uri="{BB962C8B-B14F-4D97-AF65-F5344CB8AC3E}">
        <p14:creationId xmlns:p14="http://schemas.microsoft.com/office/powerpoint/2010/main" val="28807707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911571"/>
            <a:ext cx="5112568" cy="2700680"/>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218486"/>
            <a:ext cx="4119393" cy="2354530"/>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1218487"/>
            <a:ext cx="3240360" cy="5393764"/>
          </a:xfrm>
          <a:prstGeom prst="rect">
            <a:avLst/>
          </a:prstGeom>
        </p:spPr>
      </p:pic>
      <p:sp>
        <p:nvSpPr>
          <p:cNvPr id="5" name="テキスト ボックス 4"/>
          <p:cNvSpPr txBox="1"/>
          <p:nvPr/>
        </p:nvSpPr>
        <p:spPr>
          <a:xfrm>
            <a:off x="323528" y="188640"/>
            <a:ext cx="8257243" cy="707886"/>
          </a:xfrm>
          <a:prstGeom prst="rect">
            <a:avLst/>
          </a:prstGeom>
          <a:noFill/>
        </p:spPr>
        <p:txBody>
          <a:bodyPr wrap="square" rtlCol="0">
            <a:spAutoFit/>
          </a:bodyPr>
          <a:lstStyle/>
          <a:p>
            <a:pPr algn="ctr"/>
            <a:r>
              <a:rPr lang="ja-JP" altLang="en-US" sz="4000" b="1" dirty="0" smtClean="0"/>
              <a:t>北西方向に流れた放射能</a:t>
            </a:r>
            <a:endParaRPr kumimoji="1" lang="ja-JP" altLang="en-US" sz="4000" b="1" dirty="0"/>
          </a:p>
        </p:txBody>
      </p:sp>
      <p:sp>
        <p:nvSpPr>
          <p:cNvPr id="7" name="テキスト ボックス 6"/>
          <p:cNvSpPr txBox="1"/>
          <p:nvPr/>
        </p:nvSpPr>
        <p:spPr>
          <a:xfrm>
            <a:off x="467545" y="849154"/>
            <a:ext cx="8743968" cy="369332"/>
          </a:xfrm>
          <a:prstGeom prst="rect">
            <a:avLst/>
          </a:prstGeom>
          <a:noFill/>
        </p:spPr>
        <p:txBody>
          <a:bodyPr wrap="square" rtlCol="0">
            <a:spAutoFit/>
          </a:bodyPr>
          <a:lstStyle/>
          <a:p>
            <a:r>
              <a:rPr kumimoji="1" lang="ja-JP" altLang="en-US" dirty="0" smtClean="0">
                <a:solidFill>
                  <a:srgbClr val="FF0000"/>
                </a:solidFill>
              </a:rPr>
              <a:t>　双葉町上羽鳥のモニタリングポスト　　　　　３月１</a:t>
            </a:r>
            <a:r>
              <a:rPr kumimoji="1" lang="en-US" altLang="ja-JP" dirty="0" smtClean="0">
                <a:solidFill>
                  <a:srgbClr val="FF0000"/>
                </a:solidFill>
              </a:rPr>
              <a:t>2</a:t>
            </a:r>
            <a:r>
              <a:rPr kumimoji="1" lang="ja-JP" altLang="en-US" dirty="0" smtClean="0">
                <a:solidFill>
                  <a:srgbClr val="FF0000"/>
                </a:solidFill>
              </a:rPr>
              <a:t>日 </a:t>
            </a:r>
            <a:r>
              <a:rPr kumimoji="1" lang="en-US" altLang="ja-JP" dirty="0" smtClean="0">
                <a:solidFill>
                  <a:srgbClr val="FF0000"/>
                </a:solidFill>
              </a:rPr>
              <a:t>15</a:t>
            </a:r>
            <a:r>
              <a:rPr kumimoji="1" lang="ja-JP" altLang="en-US" dirty="0" smtClean="0">
                <a:solidFill>
                  <a:srgbClr val="FF0000"/>
                </a:solidFill>
              </a:rPr>
              <a:t>時 </a:t>
            </a:r>
            <a:r>
              <a:rPr kumimoji="1" lang="en-US" altLang="ja-JP" dirty="0" smtClean="0">
                <a:solidFill>
                  <a:srgbClr val="FF0000"/>
                </a:solidFill>
              </a:rPr>
              <a:t>1590</a:t>
            </a:r>
            <a:r>
              <a:rPr kumimoji="1" lang="ja-JP" altLang="en-US" dirty="0" smtClean="0">
                <a:solidFill>
                  <a:srgbClr val="FF0000"/>
                </a:solidFill>
              </a:rPr>
              <a:t>ﾏｲｸﾛｼｰﾍﾞﾙﾄ　</a:t>
            </a:r>
            <a:endParaRPr kumimoji="1" lang="ja-JP" altLang="en-US" dirty="0">
              <a:solidFill>
                <a:srgbClr val="FF0000"/>
              </a:solidFill>
            </a:endParaRPr>
          </a:p>
        </p:txBody>
      </p:sp>
      <p:sp>
        <p:nvSpPr>
          <p:cNvPr id="8" name="テキスト ボックス 7"/>
          <p:cNvSpPr txBox="1"/>
          <p:nvPr/>
        </p:nvSpPr>
        <p:spPr>
          <a:xfrm>
            <a:off x="107505" y="3573016"/>
            <a:ext cx="5472608" cy="338554"/>
          </a:xfrm>
          <a:prstGeom prst="rect">
            <a:avLst/>
          </a:prstGeom>
          <a:noFill/>
        </p:spPr>
        <p:txBody>
          <a:bodyPr wrap="square" rtlCol="0">
            <a:spAutoFit/>
          </a:bodyPr>
          <a:lstStyle/>
          <a:p>
            <a:r>
              <a:rPr kumimoji="1" lang="ja-JP" altLang="en-US" sz="1600" dirty="0" smtClean="0">
                <a:solidFill>
                  <a:srgbClr val="FF0000"/>
                </a:solidFill>
              </a:rPr>
              <a:t>　３月</a:t>
            </a:r>
            <a:r>
              <a:rPr kumimoji="1" lang="en-US" altLang="ja-JP" sz="1600" dirty="0" smtClean="0">
                <a:solidFill>
                  <a:srgbClr val="FF0000"/>
                </a:solidFill>
              </a:rPr>
              <a:t>12</a:t>
            </a:r>
            <a:r>
              <a:rPr kumimoji="1" lang="ja-JP" altLang="en-US" sz="1600" dirty="0" smtClean="0">
                <a:solidFill>
                  <a:srgbClr val="FF0000"/>
                </a:solidFill>
              </a:rPr>
              <a:t>日 </a:t>
            </a:r>
            <a:r>
              <a:rPr kumimoji="1" lang="en-US" altLang="ja-JP" sz="1600" dirty="0" smtClean="0">
                <a:solidFill>
                  <a:srgbClr val="FF0000"/>
                </a:solidFill>
              </a:rPr>
              <a:t>14</a:t>
            </a:r>
            <a:r>
              <a:rPr kumimoji="1" lang="ja-JP" altLang="en-US" sz="1600" dirty="0" smtClean="0">
                <a:solidFill>
                  <a:srgbClr val="FF0000"/>
                </a:solidFill>
              </a:rPr>
              <a:t>時</a:t>
            </a:r>
            <a:r>
              <a:rPr kumimoji="1" lang="en-US" altLang="ja-JP" sz="1600" dirty="0" smtClean="0">
                <a:solidFill>
                  <a:srgbClr val="FF0000"/>
                </a:solidFill>
              </a:rPr>
              <a:t>20</a:t>
            </a:r>
            <a:r>
              <a:rPr kumimoji="1" lang="ja-JP" altLang="en-US" sz="1600" dirty="0" smtClean="0">
                <a:solidFill>
                  <a:srgbClr val="FF0000"/>
                </a:solidFill>
              </a:rPr>
              <a:t>分 ＷＳＰＥＥＤＩのシ</a:t>
            </a:r>
            <a:r>
              <a:rPr lang="ja-JP" altLang="en-US" sz="1600" dirty="0" smtClean="0">
                <a:solidFill>
                  <a:srgbClr val="FF0000"/>
                </a:solidFill>
              </a:rPr>
              <a:t>ミュレーション</a:t>
            </a:r>
            <a:endParaRPr kumimoji="1" lang="ja-JP" altLang="en-US" sz="1600" dirty="0">
              <a:solidFill>
                <a:srgbClr val="FF0000"/>
              </a:solidFill>
            </a:endParaRPr>
          </a:p>
        </p:txBody>
      </p:sp>
    </p:spTree>
    <p:extLst>
      <p:ext uri="{BB962C8B-B14F-4D97-AF65-F5344CB8AC3E}">
        <p14:creationId xmlns:p14="http://schemas.microsoft.com/office/powerpoint/2010/main" val="841149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74638"/>
            <a:ext cx="8219256" cy="850106"/>
          </a:xfrm>
        </p:spPr>
        <p:txBody>
          <a:bodyPr>
            <a:normAutofit/>
          </a:bodyPr>
          <a:lstStyle/>
          <a:p>
            <a:pPr lvl="1" algn="ctr"/>
            <a:r>
              <a:rPr kumimoji="1" lang="ja-JP" altLang="en-US" sz="4000" dirty="0" smtClean="0"/>
              <a:t>県土の３分の２が放射線管理区域</a:t>
            </a:r>
            <a:endParaRPr kumimoji="1" lang="ja-JP" altLang="en-US" sz="4000" dirty="0"/>
          </a:p>
        </p:txBody>
      </p:sp>
      <p:sp>
        <p:nvSpPr>
          <p:cNvPr id="3" name="コンテンツ プレースホルダー 2"/>
          <p:cNvSpPr>
            <a:spLocks noGrp="1"/>
          </p:cNvSpPr>
          <p:nvPr>
            <p:ph idx="4294967295"/>
          </p:nvPr>
        </p:nvSpPr>
        <p:spPr>
          <a:xfrm>
            <a:off x="3275856" y="1268760"/>
            <a:ext cx="5410944" cy="4857403"/>
          </a:xfrm>
          <a:prstGeom prst="rect">
            <a:avLst/>
          </a:prstGeom>
        </p:spPr>
        <p:txBody>
          <a:bodyPr/>
          <a:lstStyle/>
          <a:p>
            <a:endParaRPr kumimoji="1" lang="ja-JP" altLang="en-US" dirty="0"/>
          </a:p>
        </p:txBody>
      </p:sp>
      <p:sp>
        <p:nvSpPr>
          <p:cNvPr id="4" name="タイトル 1"/>
          <p:cNvSpPr txBox="1">
            <a:spLocks/>
          </p:cNvSpPr>
          <p:nvPr/>
        </p:nvSpPr>
        <p:spPr>
          <a:xfrm>
            <a:off x="5436096" y="260648"/>
            <a:ext cx="3250704" cy="202034"/>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endParaRPr lang="ja-JP" alt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1" y="1052736"/>
            <a:ext cx="5592479"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486306"/>
            <a:ext cx="2631440" cy="3693159"/>
          </a:xfrm>
          <a:prstGeom prst="rect">
            <a:avLst/>
          </a:prstGeom>
        </p:spPr>
      </p:pic>
      <p:sp>
        <p:nvSpPr>
          <p:cNvPr id="7" name="テキスト ボックス 6"/>
          <p:cNvSpPr txBox="1"/>
          <p:nvPr/>
        </p:nvSpPr>
        <p:spPr>
          <a:xfrm>
            <a:off x="418781" y="1086196"/>
            <a:ext cx="2631440" cy="400110"/>
          </a:xfrm>
          <a:prstGeom prst="rect">
            <a:avLst/>
          </a:prstGeom>
          <a:noFill/>
        </p:spPr>
        <p:txBody>
          <a:bodyPr wrap="square" rtlCol="0">
            <a:spAutoFit/>
          </a:bodyPr>
          <a:lstStyle/>
          <a:p>
            <a:pPr algn="ctr"/>
            <a:r>
              <a:rPr lang="ja-JP" altLang="en-US" sz="2000" dirty="0" smtClean="0">
                <a:solidFill>
                  <a:srgbClr val="FF0000"/>
                </a:solidFill>
                <a:ea typeface="ＤＦ平成ゴシック体W5" pitchFamily="1" charset="-128"/>
              </a:rPr>
              <a:t>東日本の汚染状況</a:t>
            </a:r>
            <a:endParaRPr kumimoji="1" lang="ja-JP" altLang="en-US" sz="2000" dirty="0">
              <a:solidFill>
                <a:srgbClr val="FF0000"/>
              </a:solidFill>
              <a:ea typeface="ＤＦ平成ゴシック体W5" pitchFamily="1" charset="-128"/>
            </a:endParaRPr>
          </a:p>
        </p:txBody>
      </p:sp>
      <p:sp>
        <p:nvSpPr>
          <p:cNvPr id="5" name="テキスト ボックス 4"/>
          <p:cNvSpPr txBox="1"/>
          <p:nvPr/>
        </p:nvSpPr>
        <p:spPr>
          <a:xfrm>
            <a:off x="251520" y="5517231"/>
            <a:ext cx="2775456" cy="954107"/>
          </a:xfrm>
          <a:prstGeom prst="rect">
            <a:avLst/>
          </a:prstGeom>
          <a:noFill/>
        </p:spPr>
        <p:txBody>
          <a:bodyPr wrap="square" rtlCol="0">
            <a:spAutoFit/>
          </a:bodyPr>
          <a:lstStyle/>
          <a:p>
            <a:r>
              <a:rPr kumimoji="1" lang="ja-JP" altLang="en-US" sz="2000" dirty="0" smtClean="0">
                <a:ea typeface="ＤＦ平成ゴシック体W5" panose="02010609000101010101" pitchFamily="1" charset="-128"/>
              </a:rPr>
              <a:t> </a:t>
            </a:r>
            <a:r>
              <a:rPr kumimoji="1" lang="ja-JP" altLang="en-US" sz="2000" dirty="0" smtClean="0">
                <a:solidFill>
                  <a:srgbClr val="FF0000"/>
                </a:solidFill>
                <a:ea typeface="ＤＦ平成ゴシック体W5" panose="02010609000101010101" pitchFamily="1" charset="-128"/>
              </a:rPr>
              <a:t>放射線管理区域とは</a:t>
            </a:r>
          </a:p>
          <a:p>
            <a:r>
              <a:rPr lang="ja-JP" altLang="en-US" dirty="0" smtClean="0">
                <a:solidFill>
                  <a:srgbClr val="FF0000"/>
                </a:solidFill>
                <a:ea typeface="ＤＦ平成ゴシック体W5" panose="02010609000101010101" pitchFamily="1" charset="-128"/>
              </a:rPr>
              <a:t>・４万ﾍﾞｸﾚﾙ／㎡以上</a:t>
            </a:r>
          </a:p>
          <a:p>
            <a:r>
              <a:rPr kumimoji="1" lang="ja-JP" altLang="en-US" dirty="0" smtClean="0">
                <a:solidFill>
                  <a:srgbClr val="FF0000"/>
                </a:solidFill>
                <a:ea typeface="ＤＦ平成ゴシック体W5" panose="02010609000101010101" pitchFamily="1" charset="-128"/>
              </a:rPr>
              <a:t>・０</a:t>
            </a:r>
            <a:r>
              <a:rPr kumimoji="1" lang="en-US" altLang="ja-JP" dirty="0" smtClean="0">
                <a:solidFill>
                  <a:srgbClr val="FF0000"/>
                </a:solidFill>
                <a:ea typeface="ＤＦ平成ゴシック体W5" panose="02010609000101010101" pitchFamily="1" charset="-128"/>
              </a:rPr>
              <a:t>.</a:t>
            </a:r>
            <a:r>
              <a:rPr kumimoji="1" lang="ja-JP" altLang="en-US" dirty="0" smtClean="0">
                <a:solidFill>
                  <a:srgbClr val="FF0000"/>
                </a:solidFill>
                <a:ea typeface="ＤＦ平成ゴシック体W5" panose="02010609000101010101" pitchFamily="1" charset="-128"/>
              </a:rPr>
              <a:t>６ﾏｲｸﾛｼｰﾍﾞﾙﾄ／時</a:t>
            </a:r>
            <a:endParaRPr kumimoji="1" lang="ja-JP" altLang="en-US" dirty="0">
              <a:solidFill>
                <a:srgbClr val="FF0000"/>
              </a:solidFill>
              <a:ea typeface="ＤＦ平成ゴシック体W5" panose="02010609000101010101" pitchFamily="1" charset="-128"/>
            </a:endParaRPr>
          </a:p>
        </p:txBody>
      </p:sp>
    </p:spTree>
    <p:extLst>
      <p:ext uri="{BB962C8B-B14F-4D97-AF65-F5344CB8AC3E}">
        <p14:creationId xmlns:p14="http://schemas.microsoft.com/office/powerpoint/2010/main" val="1129961624"/>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980726"/>
            <a:ext cx="3456384" cy="5487615"/>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937257"/>
            <a:ext cx="4529320" cy="5437279"/>
          </a:xfrm>
          <a:prstGeom prst="rect">
            <a:avLst/>
          </a:prstGeom>
        </p:spPr>
      </p:pic>
      <p:sp>
        <p:nvSpPr>
          <p:cNvPr id="7" name="テキスト ボックス 6"/>
          <p:cNvSpPr txBox="1"/>
          <p:nvPr/>
        </p:nvSpPr>
        <p:spPr>
          <a:xfrm>
            <a:off x="482193" y="167816"/>
            <a:ext cx="8201728" cy="769441"/>
          </a:xfrm>
          <a:prstGeom prst="rect">
            <a:avLst/>
          </a:prstGeom>
          <a:noFill/>
        </p:spPr>
        <p:txBody>
          <a:bodyPr wrap="square" rtlCol="0">
            <a:spAutoFit/>
          </a:bodyPr>
          <a:lstStyle/>
          <a:p>
            <a:pPr algn="ctr"/>
            <a:r>
              <a:rPr kumimoji="1" lang="ja-JP" altLang="en-US" sz="4400" b="1" dirty="0" smtClean="0">
                <a:ea typeface="ＤＦ平成ゴシック体W5" panose="02010609000101010101" pitchFamily="1" charset="-128"/>
              </a:rPr>
              <a:t>西日本へも流れた！沖縄へも</a:t>
            </a:r>
            <a:endParaRPr kumimoji="1" lang="ja-JP" altLang="en-US" sz="4400" b="1" dirty="0">
              <a:ea typeface="ＤＦ平成ゴシック体W5" panose="02010609000101010101" pitchFamily="1" charset="-128"/>
            </a:endParaRPr>
          </a:p>
        </p:txBody>
      </p:sp>
      <p:sp>
        <p:nvSpPr>
          <p:cNvPr id="8" name="テキスト ボックス 7"/>
          <p:cNvSpPr txBox="1"/>
          <p:nvPr/>
        </p:nvSpPr>
        <p:spPr>
          <a:xfrm>
            <a:off x="5364088" y="6377180"/>
            <a:ext cx="3305184" cy="369332"/>
          </a:xfrm>
          <a:prstGeom prst="rect">
            <a:avLst/>
          </a:prstGeom>
          <a:noFill/>
        </p:spPr>
        <p:txBody>
          <a:bodyPr wrap="square" rtlCol="0">
            <a:spAutoFit/>
          </a:bodyPr>
          <a:lstStyle/>
          <a:p>
            <a:r>
              <a:rPr kumimoji="1" lang="en-US" altLang="ja-JP" b="1" dirty="0" smtClean="0"/>
              <a:t>2011.11.26</a:t>
            </a:r>
            <a:r>
              <a:rPr kumimoji="1" lang="ja-JP" altLang="en-US" b="1" dirty="0" smtClean="0"/>
              <a:t>　朝日新聞</a:t>
            </a:r>
            <a:endParaRPr kumimoji="1" lang="ja-JP" altLang="en-US" b="1" dirty="0"/>
          </a:p>
        </p:txBody>
      </p:sp>
    </p:spTree>
    <p:extLst>
      <p:ext uri="{BB962C8B-B14F-4D97-AF65-F5344CB8AC3E}">
        <p14:creationId xmlns:p14="http://schemas.microsoft.com/office/powerpoint/2010/main" val="1553506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Autofit/>
          </a:bodyPr>
          <a:lstStyle/>
          <a:p>
            <a:pPr lvl="1"/>
            <a:r>
              <a:rPr kumimoji="1" lang="ja-JP" altLang="en-US" sz="4000" dirty="0" smtClean="0">
                <a:ea typeface="ＤＦ平成ゴシック体W5" panose="02010609000101010101" pitchFamily="1" charset="-128"/>
              </a:rPr>
              <a:t>２年半前より８０㌔圏内線量半減</a:t>
            </a:r>
            <a:endParaRPr kumimoji="1" lang="ja-JP" altLang="en-US" sz="4000" dirty="0">
              <a:ea typeface="ＤＦ平成ゴシック体W5" panose="02010609000101010101" pitchFamily="1" charset="-128"/>
            </a:endParaRPr>
          </a:p>
        </p:txBody>
      </p:sp>
      <p:pic>
        <p:nvPicPr>
          <p:cNvPr id="4" name="コンテンツ プレースホルダー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23528" y="1586409"/>
            <a:ext cx="8424937" cy="4805163"/>
          </a:xfrm>
          <a:prstGeom prst="rect">
            <a:avLst/>
          </a:prstGeom>
        </p:spPr>
      </p:pic>
      <p:sp>
        <p:nvSpPr>
          <p:cNvPr id="5" name="テキスト ボックス 4"/>
          <p:cNvSpPr txBox="1"/>
          <p:nvPr/>
        </p:nvSpPr>
        <p:spPr>
          <a:xfrm>
            <a:off x="755576" y="1124744"/>
            <a:ext cx="7848872" cy="461665"/>
          </a:xfrm>
          <a:prstGeom prst="rect">
            <a:avLst/>
          </a:prstGeom>
          <a:noFill/>
        </p:spPr>
        <p:txBody>
          <a:bodyPr wrap="square" rtlCol="0">
            <a:spAutoFit/>
          </a:bodyPr>
          <a:lstStyle/>
          <a:p>
            <a:r>
              <a:rPr kumimoji="1" lang="ja-JP" altLang="en-US" sz="2400" dirty="0" smtClean="0">
                <a:solidFill>
                  <a:srgbClr val="C00000"/>
                </a:solidFill>
                <a:ea typeface="ＤＦ平成ゴシック体W5" panose="02010609000101010101" pitchFamily="1" charset="-128"/>
              </a:rPr>
              <a:t>  </a:t>
            </a:r>
            <a:r>
              <a:rPr kumimoji="1" lang="ja-JP" altLang="en-US" sz="2400" dirty="0" smtClean="0">
                <a:solidFill>
                  <a:srgbClr val="FF0000"/>
                </a:solidFill>
                <a:ea typeface="ＤＦ平成ゴシック体W5" panose="02010609000101010101" pitchFamily="1" charset="-128"/>
              </a:rPr>
              <a:t>０</a:t>
            </a:r>
            <a:r>
              <a:rPr kumimoji="1" lang="en-US" altLang="ja-JP" sz="2400" dirty="0" smtClean="0">
                <a:solidFill>
                  <a:srgbClr val="FF0000"/>
                </a:solidFill>
                <a:ea typeface="ＤＦ平成ゴシック体W5" panose="02010609000101010101" pitchFamily="1" charset="-128"/>
              </a:rPr>
              <a:t>.</a:t>
            </a:r>
            <a:r>
              <a:rPr kumimoji="1" lang="ja-JP" altLang="en-US" sz="2400" dirty="0" smtClean="0">
                <a:solidFill>
                  <a:srgbClr val="FF0000"/>
                </a:solidFill>
                <a:ea typeface="ＤＦ平成ゴシック体W5" panose="02010609000101010101" pitchFamily="1" charset="-128"/>
              </a:rPr>
              <a:t>５～１ﾏｲｸﾛＳ</a:t>
            </a:r>
            <a:r>
              <a:rPr kumimoji="1" lang="en-US" altLang="ja-JP" sz="2400" dirty="0" smtClean="0">
                <a:solidFill>
                  <a:srgbClr val="FF0000"/>
                </a:solidFill>
                <a:ea typeface="ＤＦ平成ゴシック体W5" panose="02010609000101010101" pitchFamily="1" charset="-128"/>
              </a:rPr>
              <a:t>v</a:t>
            </a:r>
            <a:r>
              <a:rPr kumimoji="1" lang="ja-JP" altLang="en-US" sz="2400" dirty="0" smtClean="0">
                <a:solidFill>
                  <a:srgbClr val="FF0000"/>
                </a:solidFill>
                <a:ea typeface="ＤＦ平成ゴシック体W5" panose="02010609000101010101" pitchFamily="1" charset="-128"/>
              </a:rPr>
              <a:t>の地域、おおむね３０㌔圏まで縮小</a:t>
            </a:r>
            <a:endParaRPr kumimoji="1" lang="ja-JP" altLang="en-US" sz="2400" dirty="0">
              <a:solidFill>
                <a:srgbClr val="FF0000"/>
              </a:solidFill>
              <a:ea typeface="ＤＦ平成ゴシック体W5" panose="02010609000101010101" pitchFamily="1" charset="-128"/>
            </a:endParaRPr>
          </a:p>
        </p:txBody>
      </p:sp>
    </p:spTree>
    <p:extLst>
      <p:ext uri="{BB962C8B-B14F-4D97-AF65-F5344CB8AC3E}">
        <p14:creationId xmlns:p14="http://schemas.microsoft.com/office/powerpoint/2010/main" val="11294973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3" y="3333282"/>
            <a:ext cx="2461357" cy="3281569"/>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957018"/>
            <a:ext cx="8043058" cy="2376264"/>
          </a:xfrm>
          <a:prstGeom prst="rect">
            <a:avLst/>
          </a:prstGeom>
        </p:spPr>
      </p:pic>
      <p:sp>
        <p:nvSpPr>
          <p:cNvPr id="6" name="テキスト ボックス 5"/>
          <p:cNvSpPr txBox="1"/>
          <p:nvPr/>
        </p:nvSpPr>
        <p:spPr>
          <a:xfrm>
            <a:off x="395536" y="260648"/>
            <a:ext cx="8352928" cy="584775"/>
          </a:xfrm>
          <a:prstGeom prst="rect">
            <a:avLst/>
          </a:prstGeom>
          <a:noFill/>
        </p:spPr>
        <p:txBody>
          <a:bodyPr wrap="square" rtlCol="0">
            <a:spAutoFit/>
          </a:bodyPr>
          <a:lstStyle/>
          <a:p>
            <a:r>
              <a:rPr kumimoji="1" lang="ja-JP" altLang="en-US" sz="3200" b="1" dirty="0" smtClean="0">
                <a:ea typeface="ＤＦ平成ゴシック体W5" panose="02010609000101010101" pitchFamily="1" charset="-128"/>
              </a:rPr>
              <a:t>内閣府　線量を低くなるよう偽装していた！</a:t>
            </a:r>
            <a:endParaRPr kumimoji="1" lang="ja-JP" altLang="en-US" sz="3200" b="1" dirty="0">
              <a:ea typeface="ＤＦ平成ゴシック体W5" panose="02010609000101010101" pitchFamily="1" charset="-128"/>
            </a:endParaRPr>
          </a:p>
        </p:txBody>
      </p:sp>
      <p:sp>
        <p:nvSpPr>
          <p:cNvPr id="7" name="テキスト ボックス 6"/>
          <p:cNvSpPr txBox="1"/>
          <p:nvPr/>
        </p:nvSpPr>
        <p:spPr>
          <a:xfrm>
            <a:off x="683568" y="3501008"/>
            <a:ext cx="2664295" cy="369332"/>
          </a:xfrm>
          <a:prstGeom prst="rect">
            <a:avLst/>
          </a:prstGeom>
          <a:noFill/>
        </p:spPr>
        <p:txBody>
          <a:bodyPr wrap="square" rtlCol="0">
            <a:spAutoFit/>
          </a:bodyPr>
          <a:lstStyle/>
          <a:p>
            <a:r>
              <a:rPr kumimoji="1" lang="en-US" altLang="ja-JP" dirty="0" smtClean="0"/>
              <a:t>2014.3.2</a:t>
            </a:r>
            <a:r>
              <a:rPr kumimoji="1" lang="ja-JP" altLang="en-US" dirty="0" smtClean="0"/>
              <a:t>　毎日新聞</a:t>
            </a:r>
            <a:endParaRPr kumimoji="1" lang="ja-JP" altLang="en-US" dirty="0"/>
          </a:p>
        </p:txBody>
      </p:sp>
    </p:spTree>
    <p:extLst>
      <p:ext uri="{BB962C8B-B14F-4D97-AF65-F5344CB8AC3E}">
        <p14:creationId xmlns:p14="http://schemas.microsoft.com/office/powerpoint/2010/main" val="29939354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29492" y="332656"/>
            <a:ext cx="8229600" cy="994122"/>
          </a:xfrm>
        </p:spPr>
        <p:txBody>
          <a:bodyPr>
            <a:normAutofit/>
          </a:bodyPr>
          <a:lstStyle/>
          <a:p>
            <a:pPr lvl="1">
              <a:tabLst>
                <a:tab pos="3767138" algn="l"/>
              </a:tabLst>
            </a:pPr>
            <a:r>
              <a:rPr lang="ja-JP" altLang="en-US" sz="4000" dirty="0" smtClean="0"/>
              <a:t>郡山市中心部　</a:t>
            </a:r>
            <a:r>
              <a:rPr lang="ja-JP" altLang="en-US" sz="4000" b="1" dirty="0" smtClean="0"/>
              <a:t>公</a:t>
            </a:r>
            <a:r>
              <a:rPr lang="ja-JP" altLang="en-US" sz="4000" dirty="0" smtClean="0"/>
              <a:t>式発表とは違う</a:t>
            </a:r>
            <a:endParaRPr kumimoji="1" lang="ja-JP" altLang="en-US" sz="4000" dirty="0"/>
          </a:p>
        </p:txBody>
      </p:sp>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23259" y="980728"/>
            <a:ext cx="8280920" cy="4858147"/>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6034270"/>
            <a:ext cx="2874264" cy="646331"/>
          </a:xfrm>
          <a:prstGeom prst="rect">
            <a:avLst/>
          </a:prstGeom>
        </p:spPr>
      </p:pic>
      <p:sp>
        <p:nvSpPr>
          <p:cNvPr id="6" name="テキスト ボックス 5"/>
          <p:cNvSpPr txBox="1"/>
          <p:nvPr/>
        </p:nvSpPr>
        <p:spPr>
          <a:xfrm>
            <a:off x="396797" y="6013290"/>
            <a:ext cx="5399069" cy="646331"/>
          </a:xfrm>
          <a:prstGeom prst="rect">
            <a:avLst/>
          </a:prstGeom>
          <a:noFill/>
        </p:spPr>
        <p:txBody>
          <a:bodyPr wrap="square" rtlCol="0">
            <a:spAutoFit/>
          </a:bodyPr>
          <a:lstStyle/>
          <a:p>
            <a:r>
              <a:rPr lang="ja-JP" altLang="en-US" dirty="0" smtClean="0">
                <a:ea typeface="ＤＨＰ平成ゴシックW5" panose="02010601000101010101" pitchFamily="2" charset="-128"/>
              </a:rPr>
              <a:t>・公式発表　郡山市役所　 　　  </a:t>
            </a:r>
            <a:r>
              <a:rPr lang="en-US" altLang="ja-JP" dirty="0" smtClean="0">
                <a:ea typeface="ＤＨＰ平成ゴシックW5" panose="02010601000101010101" pitchFamily="2" charset="-128"/>
              </a:rPr>
              <a:t>0.28</a:t>
            </a:r>
            <a:r>
              <a:rPr lang="ja-JP" altLang="en-US" dirty="0" smtClean="0">
                <a:ea typeface="ＤＨＰ平成ゴシックW5" panose="02010601000101010101" pitchFamily="2" charset="-128"/>
              </a:rPr>
              <a:t>ﾏｲｸﾛＳｖ／時</a:t>
            </a:r>
            <a:endParaRPr kumimoji="1" lang="en-US" altLang="ja-JP" dirty="0" smtClean="0">
              <a:ea typeface="ＤＨＰ平成ゴシックW5" panose="02010601000101010101" pitchFamily="2" charset="-128"/>
            </a:endParaRPr>
          </a:p>
          <a:p>
            <a:r>
              <a:rPr kumimoji="1" lang="ja-JP" altLang="en-US" dirty="0" smtClean="0">
                <a:ea typeface="ＤＨＰ平成ゴシックW5" panose="02010601000101010101" pitchFamily="2" charset="-128"/>
              </a:rPr>
              <a:t>・同　　　　老人福祉センター 　</a:t>
            </a:r>
            <a:r>
              <a:rPr kumimoji="1" lang="en-US" altLang="ja-JP" dirty="0" smtClean="0">
                <a:ea typeface="ＤＨＰ平成ゴシックW5" panose="02010601000101010101" pitchFamily="2" charset="-128"/>
              </a:rPr>
              <a:t>0.11</a:t>
            </a:r>
            <a:r>
              <a:rPr kumimoji="1" lang="ja-JP" altLang="en-US" dirty="0" smtClean="0">
                <a:ea typeface="ＤＨＰ平成ゴシックW5" panose="02010601000101010101" pitchFamily="2" charset="-128"/>
              </a:rPr>
              <a:t>ﾏｲｸﾛＳｖ／時</a:t>
            </a:r>
            <a:endParaRPr kumimoji="1" lang="ja-JP" altLang="en-US" dirty="0">
              <a:ea typeface="ＤＨＰ平成ゴシックW5" panose="02010601000101010101" pitchFamily="2" charset="-128"/>
            </a:endParaRPr>
          </a:p>
        </p:txBody>
      </p:sp>
      <p:sp>
        <p:nvSpPr>
          <p:cNvPr id="3" name="テキスト ボックス 2"/>
          <p:cNvSpPr txBox="1"/>
          <p:nvPr/>
        </p:nvSpPr>
        <p:spPr>
          <a:xfrm>
            <a:off x="5795867" y="5988103"/>
            <a:ext cx="2808312" cy="369332"/>
          </a:xfrm>
          <a:prstGeom prst="rect">
            <a:avLst/>
          </a:prstGeom>
          <a:noFill/>
        </p:spPr>
        <p:txBody>
          <a:bodyPr wrap="square" rtlCol="0">
            <a:spAutoFit/>
          </a:bodyPr>
          <a:lstStyle/>
          <a:p>
            <a:pPr algn="ctr"/>
            <a:r>
              <a:rPr kumimoji="1" lang="ja-JP" altLang="en-US" dirty="0" smtClean="0"/>
              <a:t>　</a:t>
            </a:r>
            <a:endParaRPr kumimoji="1" lang="ja-JP" altLang="en-US" dirty="0"/>
          </a:p>
        </p:txBody>
      </p:sp>
    </p:spTree>
    <p:extLst>
      <p:ext uri="{BB962C8B-B14F-4D97-AF65-F5344CB8AC3E}">
        <p14:creationId xmlns:p14="http://schemas.microsoft.com/office/powerpoint/2010/main" val="22842545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4024" y="404664"/>
            <a:ext cx="8655638" cy="576064"/>
          </a:xfrm>
        </p:spPr>
        <p:txBody>
          <a:bodyPr>
            <a:noAutofit/>
          </a:bodyPr>
          <a:lstStyle/>
          <a:p>
            <a:pPr lvl="1" algn="ctr"/>
            <a:r>
              <a:rPr kumimoji="1" lang="ja-JP" altLang="en-US" sz="4400" b="1" dirty="0" smtClean="0">
                <a:solidFill>
                  <a:schemeClr val="bg2">
                    <a:lumMod val="25000"/>
                  </a:schemeClr>
                </a:solidFill>
              </a:rPr>
              <a:t>甲状腺ガン疑いも含め７</a:t>
            </a:r>
            <a:r>
              <a:rPr kumimoji="1" lang="en-US" altLang="ja-JP" sz="4400" b="1" dirty="0" smtClean="0">
                <a:solidFill>
                  <a:schemeClr val="bg2">
                    <a:lumMod val="25000"/>
                  </a:schemeClr>
                </a:solidFill>
              </a:rPr>
              <a:t>4</a:t>
            </a:r>
            <a:r>
              <a:rPr kumimoji="1" lang="ja-JP" altLang="en-US" sz="4400" b="1" dirty="0" smtClean="0">
                <a:solidFill>
                  <a:schemeClr val="bg2">
                    <a:lumMod val="25000"/>
                  </a:schemeClr>
                </a:solidFill>
              </a:rPr>
              <a:t>人に</a:t>
            </a:r>
            <a:r>
              <a:rPr lang="ja-JP" altLang="en-US" sz="4400" b="1" dirty="0" smtClean="0">
                <a:solidFill>
                  <a:schemeClr val="bg2">
                    <a:lumMod val="25000"/>
                  </a:schemeClr>
                </a:solidFill>
              </a:rPr>
              <a:t/>
            </a:r>
            <a:br>
              <a:rPr lang="ja-JP" altLang="en-US" sz="4400" b="1" dirty="0" smtClean="0">
                <a:solidFill>
                  <a:schemeClr val="bg2">
                    <a:lumMod val="25000"/>
                  </a:schemeClr>
                </a:solidFill>
              </a:rPr>
            </a:br>
            <a:endParaRPr kumimoji="1" lang="ja-JP" altLang="en-US" sz="4400" b="1" dirty="0">
              <a:solidFill>
                <a:schemeClr val="bg2">
                  <a:lumMod val="25000"/>
                </a:schemeClr>
              </a:solidFill>
            </a:endParaRPr>
          </a:p>
        </p:txBody>
      </p:sp>
      <p:sp>
        <p:nvSpPr>
          <p:cNvPr id="3" name="テキスト ボックス 2"/>
          <p:cNvSpPr txBox="1"/>
          <p:nvPr/>
        </p:nvSpPr>
        <p:spPr>
          <a:xfrm flipH="1">
            <a:off x="-2124744" y="1937446"/>
            <a:ext cx="288032" cy="338554"/>
          </a:xfrm>
          <a:prstGeom prst="rect">
            <a:avLst/>
          </a:prstGeom>
          <a:noFill/>
        </p:spPr>
        <p:txBody>
          <a:bodyPr wrap="square" rtlCol="0">
            <a:spAutoFit/>
          </a:bodyPr>
          <a:lstStyle/>
          <a:p>
            <a:r>
              <a:rPr kumimoji="1" lang="ja-JP" altLang="en-US" sz="1600" dirty="0" smtClean="0">
                <a:ea typeface="ＤＨＰ平成ゴシックW5" pitchFamily="2" charset="-128"/>
              </a:rPr>
              <a:t>　　　　</a:t>
            </a:r>
            <a:endParaRPr kumimoji="1" lang="ja-JP" altLang="en-US" sz="1600" dirty="0">
              <a:ea typeface="ＤＨＰ平成ゴシックW5" pitchFamily="2" charset="-128"/>
            </a:endParaRPr>
          </a:p>
        </p:txBody>
      </p:sp>
      <p:pic>
        <p:nvPicPr>
          <p:cNvPr id="8"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888" y="1949793"/>
            <a:ext cx="2065916" cy="3111455"/>
          </a:xfrm>
          <a:prstGeom prst="rect">
            <a:avLst/>
          </a:prstGeom>
        </p:spPr>
      </p:pic>
      <p:sp>
        <p:nvSpPr>
          <p:cNvPr id="13" name="テキスト ボックス 12"/>
          <p:cNvSpPr txBox="1"/>
          <p:nvPr/>
        </p:nvSpPr>
        <p:spPr>
          <a:xfrm>
            <a:off x="465888" y="1124744"/>
            <a:ext cx="8190441" cy="707886"/>
          </a:xfrm>
          <a:prstGeom prst="rect">
            <a:avLst/>
          </a:prstGeom>
          <a:noFill/>
        </p:spPr>
        <p:txBody>
          <a:bodyPr wrap="square" rtlCol="0">
            <a:spAutoFit/>
          </a:bodyPr>
          <a:lstStyle/>
          <a:p>
            <a:pPr algn="ctr"/>
            <a:r>
              <a:rPr kumimoji="1" lang="en-US" altLang="ja-JP" sz="2000" b="1" dirty="0" smtClean="0">
                <a:solidFill>
                  <a:schemeClr val="tx2">
                    <a:lumMod val="75000"/>
                  </a:schemeClr>
                </a:solidFill>
                <a:ea typeface="ＤＦ平成ゴシック体W5" panose="02010609000101010101" pitchFamily="1" charset="-128"/>
              </a:rPr>
              <a:t>2013</a:t>
            </a:r>
            <a:r>
              <a:rPr kumimoji="1" lang="ja-JP" altLang="en-US" sz="2000" b="1" dirty="0" smtClean="0">
                <a:solidFill>
                  <a:schemeClr val="tx2">
                    <a:lumMod val="75000"/>
                  </a:schemeClr>
                </a:solidFill>
                <a:ea typeface="ＤＦ平成ゴシック体W5" panose="02010609000101010101" pitchFamily="1" charset="-128"/>
              </a:rPr>
              <a:t>年６月から発表ごとに増加２</a:t>
            </a:r>
            <a:r>
              <a:rPr kumimoji="1" lang="en-US" altLang="ja-JP" sz="2000" b="1" dirty="0" smtClean="0">
                <a:solidFill>
                  <a:schemeClr val="tx2">
                    <a:lumMod val="75000"/>
                  </a:schemeClr>
                </a:solidFill>
                <a:ea typeface="ＤＦ平成ゴシック体W5" panose="02010609000101010101" pitchFamily="1" charset="-128"/>
              </a:rPr>
              <a:t>6</a:t>
            </a:r>
            <a:r>
              <a:rPr kumimoji="1" lang="ja-JP" altLang="en-US" sz="2000" b="1" dirty="0" smtClean="0">
                <a:solidFill>
                  <a:schemeClr val="tx2">
                    <a:lumMod val="75000"/>
                  </a:schemeClr>
                </a:solidFill>
                <a:ea typeface="ＤＦ平成ゴシック体W5" panose="02010609000101010101" pitchFamily="1" charset="-128"/>
              </a:rPr>
              <a:t>人→４</a:t>
            </a:r>
            <a:r>
              <a:rPr kumimoji="1" lang="en-US" altLang="ja-JP" sz="2000" b="1" dirty="0" smtClean="0">
                <a:solidFill>
                  <a:schemeClr val="tx2">
                    <a:lumMod val="75000"/>
                  </a:schemeClr>
                </a:solidFill>
                <a:ea typeface="ＤＦ平成ゴシック体W5" panose="02010609000101010101" pitchFamily="1" charset="-128"/>
              </a:rPr>
              <a:t>2</a:t>
            </a:r>
            <a:r>
              <a:rPr kumimoji="1" lang="ja-JP" altLang="en-US" sz="2000" b="1" dirty="0" smtClean="0">
                <a:solidFill>
                  <a:schemeClr val="tx2">
                    <a:lumMod val="75000"/>
                  </a:schemeClr>
                </a:solidFill>
                <a:ea typeface="ＤＦ平成ゴシック体W5" panose="02010609000101010101" pitchFamily="1" charset="-128"/>
              </a:rPr>
              <a:t>人→５</a:t>
            </a:r>
            <a:r>
              <a:rPr kumimoji="1" lang="en-US" altLang="ja-JP" sz="2000" b="1" dirty="0" smtClean="0">
                <a:solidFill>
                  <a:schemeClr val="tx2">
                    <a:lumMod val="75000"/>
                  </a:schemeClr>
                </a:solidFill>
                <a:ea typeface="ＤＦ平成ゴシック体W5" panose="02010609000101010101" pitchFamily="1" charset="-128"/>
              </a:rPr>
              <a:t>7</a:t>
            </a:r>
            <a:r>
              <a:rPr kumimoji="1" lang="ja-JP" altLang="en-US" sz="2000" b="1" dirty="0" smtClean="0">
                <a:solidFill>
                  <a:schemeClr val="tx2">
                    <a:lumMod val="75000"/>
                  </a:schemeClr>
                </a:solidFill>
                <a:ea typeface="ＤＦ平成ゴシック体W5" panose="02010609000101010101" pitchFamily="1" charset="-128"/>
              </a:rPr>
              <a:t>人→７</a:t>
            </a:r>
            <a:r>
              <a:rPr kumimoji="1" lang="en-US" altLang="ja-JP" sz="2000" b="1" dirty="0" smtClean="0">
                <a:solidFill>
                  <a:schemeClr val="tx2">
                    <a:lumMod val="75000"/>
                  </a:schemeClr>
                </a:solidFill>
                <a:ea typeface="ＤＦ平成ゴシック体W5" panose="02010609000101010101" pitchFamily="1" charset="-128"/>
              </a:rPr>
              <a:t>4</a:t>
            </a:r>
            <a:r>
              <a:rPr kumimoji="1" lang="ja-JP" altLang="en-US" sz="2000" b="1" dirty="0" smtClean="0">
                <a:solidFill>
                  <a:schemeClr val="tx2">
                    <a:lumMod val="75000"/>
                  </a:schemeClr>
                </a:solidFill>
                <a:ea typeface="ＤＦ平成ゴシック体W5" panose="02010609000101010101" pitchFamily="1" charset="-128"/>
              </a:rPr>
              <a:t>人へ</a:t>
            </a:r>
          </a:p>
          <a:p>
            <a:endParaRPr kumimoji="1" lang="ja-JP" altLang="en-US" sz="2000" b="1" dirty="0">
              <a:solidFill>
                <a:srgbClr val="FF0000"/>
              </a:solidFill>
              <a:ea typeface="ＤＦ平成ゴシック体W5" panose="02010609000101010101" pitchFamily="1" charset="-128"/>
            </a:endParaRPr>
          </a:p>
        </p:txBody>
      </p:sp>
      <p:sp>
        <p:nvSpPr>
          <p:cNvPr id="14" name="テキスト ボックス 13"/>
          <p:cNvSpPr txBox="1"/>
          <p:nvPr/>
        </p:nvSpPr>
        <p:spPr>
          <a:xfrm>
            <a:off x="475762" y="5196178"/>
            <a:ext cx="8056678" cy="1323439"/>
          </a:xfrm>
          <a:prstGeom prst="rect">
            <a:avLst/>
          </a:prstGeom>
          <a:noFill/>
        </p:spPr>
        <p:txBody>
          <a:bodyPr wrap="square" rtlCol="0">
            <a:spAutoFit/>
          </a:bodyPr>
          <a:lstStyle/>
          <a:p>
            <a:r>
              <a:rPr kumimoji="1" lang="ja-JP" altLang="en-US" sz="2000" b="1" dirty="0" smtClean="0">
                <a:ea typeface="ＤＦ平成ゴシック体W5" panose="02010609000101010101" pitchFamily="1" charset="-128"/>
              </a:rPr>
              <a:t>・鈴木教授（福島医大）は「発ガンは４～５年後、百万人当たり１</a:t>
            </a:r>
            <a:r>
              <a:rPr lang="ja-JP" altLang="en-US" sz="2000" b="1" dirty="0" smtClean="0">
                <a:ea typeface="ＤＦ平成ゴシック体W5" panose="02010609000101010101" pitchFamily="1" charset="-128"/>
              </a:rPr>
              <a:t>～２人</a:t>
            </a:r>
            <a:r>
              <a:rPr lang="ja-JP" altLang="en-US" b="1" dirty="0" smtClean="0">
                <a:ea typeface="ＤＦ平成ゴシック体W5" panose="02010609000101010101" pitchFamily="1" charset="-128"/>
              </a:rPr>
              <a:t>」としていたが</a:t>
            </a:r>
            <a:r>
              <a:rPr lang="ja-JP" altLang="en-US" sz="1600" b="1" dirty="0" smtClean="0">
                <a:ea typeface="ＤＦ平成ゴシック体W5" pitchFamily="1" charset="-128"/>
              </a:rPr>
              <a:t>「</a:t>
            </a:r>
            <a:r>
              <a:rPr lang="ja-JP" altLang="en-US" sz="2000" b="1" dirty="0">
                <a:ea typeface="ＤＦ平成ゴシック体W5" pitchFamily="1" charset="-128"/>
              </a:rPr>
              <a:t>県民健康管理検討委員会</a:t>
            </a:r>
            <a:r>
              <a:rPr lang="ja-JP" altLang="en-US" sz="2000" b="1" dirty="0" smtClean="0">
                <a:ea typeface="ＤＦ平成ゴシック体W5" pitchFamily="1" charset="-128"/>
              </a:rPr>
              <a:t>」では</a:t>
            </a:r>
            <a:r>
              <a:rPr lang="en-US" altLang="ja-JP" sz="2000" b="1" dirty="0">
                <a:ea typeface="ＤＦ平成ゴシック体W5" pitchFamily="1" charset="-128"/>
              </a:rPr>
              <a:t>2014</a:t>
            </a:r>
            <a:r>
              <a:rPr lang="ja-JP" altLang="en-US" sz="2000" b="1" dirty="0">
                <a:ea typeface="ＤＦ平成ゴシック体W5" pitchFamily="1" charset="-128"/>
              </a:rPr>
              <a:t>年</a:t>
            </a:r>
            <a:r>
              <a:rPr lang="ja-JP" altLang="en-US" sz="2000" b="1" dirty="0" smtClean="0">
                <a:ea typeface="ＤＦ平成ゴシック体W5" pitchFamily="1" charset="-128"/>
              </a:rPr>
              <a:t>３月</a:t>
            </a:r>
            <a:r>
              <a:rPr lang="en-US" altLang="ja-JP" sz="2000" b="1" dirty="0" smtClean="0">
                <a:ea typeface="ＤＦ平成ゴシック体W5" pitchFamily="1" charset="-128"/>
              </a:rPr>
              <a:t>2</a:t>
            </a:r>
            <a:r>
              <a:rPr lang="ja-JP" altLang="en-US" sz="2000" b="1" dirty="0" smtClean="0">
                <a:ea typeface="ＤＦ平成ゴシック体W5" pitchFamily="1" charset="-128"/>
              </a:rPr>
              <a:t>日「</a:t>
            </a:r>
            <a:r>
              <a:rPr lang="ja-JP" altLang="en-US" sz="2000" b="1" dirty="0">
                <a:ea typeface="ＤＦ平成ゴシック体W5" pitchFamily="1" charset="-128"/>
              </a:rPr>
              <a:t>因果関係を示すのは</a:t>
            </a:r>
            <a:r>
              <a:rPr lang="ja-JP" altLang="en-US" sz="2000" b="1" dirty="0" smtClean="0">
                <a:ea typeface="ＤＦ平成ゴシック体W5" pitchFamily="1" charset="-128"/>
              </a:rPr>
              <a:t>難しい」と言っている。</a:t>
            </a:r>
          </a:p>
          <a:p>
            <a:endParaRPr kumimoji="1" lang="ja-JP" altLang="en-US" sz="2000" b="1" dirty="0">
              <a:ea typeface="ＤＦ平成ゴシック体W5" panose="02010609000101010101" pitchFamily="1" charset="-128"/>
            </a:endParaRPr>
          </a:p>
        </p:txBody>
      </p:sp>
      <p:sp>
        <p:nvSpPr>
          <p:cNvPr id="4" name="テキスト ボックス 3"/>
          <p:cNvSpPr txBox="1"/>
          <p:nvPr/>
        </p:nvSpPr>
        <p:spPr>
          <a:xfrm>
            <a:off x="6516216" y="6281038"/>
            <a:ext cx="2376264" cy="307777"/>
          </a:xfrm>
          <a:prstGeom prst="rect">
            <a:avLst/>
          </a:prstGeom>
          <a:noFill/>
        </p:spPr>
        <p:txBody>
          <a:bodyPr wrap="square" rtlCol="0">
            <a:spAutoFit/>
          </a:bodyPr>
          <a:lstStyle/>
          <a:p>
            <a:r>
              <a:rPr kumimoji="1" lang="ja-JP" altLang="en-US" sz="1400" dirty="0" smtClean="0">
                <a:ea typeface="ＤＦ平成ゴシック体W5" panose="02010609000101010101" pitchFamily="1" charset="-128"/>
              </a:rPr>
              <a:t>が</a:t>
            </a:r>
            <a:r>
              <a:rPr kumimoji="1" lang="en-US" altLang="ja-JP" sz="1400" dirty="0" smtClean="0">
                <a:ea typeface="ＤＦ平成ゴシック体W5" panose="02010609000101010101" pitchFamily="1" charset="-128"/>
              </a:rPr>
              <a:t>2014.2.8</a:t>
            </a:r>
            <a:r>
              <a:rPr kumimoji="1" lang="ja-JP" altLang="en-US" sz="1400" dirty="0" smtClean="0">
                <a:ea typeface="ＤＦ平成ゴシック体W5" panose="02010609000101010101" pitchFamily="1" charset="-128"/>
              </a:rPr>
              <a:t>　朝日新聞</a:t>
            </a:r>
            <a:endParaRPr kumimoji="1" lang="ja-JP" altLang="en-US" sz="1400" dirty="0">
              <a:ea typeface="ＤＦ平成ゴシック体W5" panose="02010609000101010101" pitchFamily="1" charset="-128"/>
            </a:endParaRP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1966159"/>
            <a:ext cx="4310431" cy="3123802"/>
          </a:xfrm>
          <a:prstGeom prst="rect">
            <a:avLst/>
          </a:prstGeom>
        </p:spPr>
      </p:pic>
      <p:sp>
        <p:nvSpPr>
          <p:cNvPr id="7" name="テキスト ボックス 6"/>
          <p:cNvSpPr txBox="1"/>
          <p:nvPr/>
        </p:nvSpPr>
        <p:spPr>
          <a:xfrm>
            <a:off x="312431" y="1568114"/>
            <a:ext cx="2372830" cy="369332"/>
          </a:xfrm>
          <a:prstGeom prst="rect">
            <a:avLst/>
          </a:prstGeom>
          <a:noFill/>
        </p:spPr>
        <p:txBody>
          <a:bodyPr wrap="square" rtlCol="0">
            <a:spAutoFit/>
          </a:bodyPr>
          <a:lstStyle/>
          <a:p>
            <a:r>
              <a:rPr kumimoji="1" lang="ja-JP" altLang="en-US" dirty="0" smtClean="0">
                <a:solidFill>
                  <a:srgbClr val="FF0000"/>
                </a:solidFill>
                <a:ea typeface="ＤＦ平成ゴシック体W5" panose="02010609000101010101" pitchFamily="1" charset="-128"/>
              </a:rPr>
              <a:t>検査をする鈴木教授</a:t>
            </a:r>
            <a:endParaRPr kumimoji="1" lang="ja-JP" altLang="en-US" dirty="0">
              <a:solidFill>
                <a:srgbClr val="FF0000"/>
              </a:solidFill>
              <a:ea typeface="ＤＦ平成ゴシック体W5" panose="02010609000101010101" pitchFamily="1" charset="-128"/>
            </a:endParaRPr>
          </a:p>
        </p:txBody>
      </p:sp>
      <p:sp>
        <p:nvSpPr>
          <p:cNvPr id="9" name="テキスト ボックス 8"/>
          <p:cNvSpPr txBox="1"/>
          <p:nvPr/>
        </p:nvSpPr>
        <p:spPr>
          <a:xfrm>
            <a:off x="4093503" y="1647964"/>
            <a:ext cx="4310431" cy="369332"/>
          </a:xfrm>
          <a:prstGeom prst="rect">
            <a:avLst/>
          </a:prstGeom>
          <a:noFill/>
        </p:spPr>
        <p:txBody>
          <a:bodyPr wrap="square" rtlCol="0">
            <a:spAutoFit/>
          </a:bodyPr>
          <a:lstStyle/>
          <a:p>
            <a:pPr algn="ctr"/>
            <a:r>
              <a:rPr kumimoji="1" lang="ja-JP" altLang="en-US" dirty="0" smtClean="0">
                <a:solidFill>
                  <a:srgbClr val="FF0000"/>
                </a:solidFill>
                <a:ea typeface="ＤＦ平成ゴシック体W5" panose="02010609000101010101" pitchFamily="1" charset="-128"/>
              </a:rPr>
              <a:t>検査を受ける少女</a:t>
            </a:r>
            <a:endParaRPr kumimoji="1" lang="ja-JP" altLang="en-US" dirty="0">
              <a:solidFill>
                <a:srgbClr val="FF0000"/>
              </a:solidFill>
              <a:ea typeface="ＤＦ平成ゴシック体W5" panose="02010609000101010101" pitchFamily="1" charset="-128"/>
            </a:endParaRPr>
          </a:p>
        </p:txBody>
      </p:sp>
    </p:spTree>
    <p:extLst>
      <p:ext uri="{BB962C8B-B14F-4D97-AF65-F5344CB8AC3E}">
        <p14:creationId xmlns:p14="http://schemas.microsoft.com/office/powerpoint/2010/main" val="1580500994"/>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9431" y="1419575"/>
            <a:ext cx="5005064" cy="5178761"/>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0" y="1419575"/>
            <a:ext cx="4131052" cy="5178762"/>
          </a:xfrm>
          <a:prstGeom prst="rect">
            <a:avLst/>
          </a:prstGeom>
        </p:spPr>
      </p:pic>
      <p:sp>
        <p:nvSpPr>
          <p:cNvPr id="7" name="テキスト ボックス 6"/>
          <p:cNvSpPr txBox="1"/>
          <p:nvPr/>
        </p:nvSpPr>
        <p:spPr>
          <a:xfrm>
            <a:off x="-95698" y="260648"/>
            <a:ext cx="8928485" cy="646331"/>
          </a:xfrm>
          <a:prstGeom prst="rect">
            <a:avLst/>
          </a:prstGeom>
          <a:noFill/>
        </p:spPr>
        <p:txBody>
          <a:bodyPr wrap="square" rtlCol="0">
            <a:spAutoFit/>
          </a:bodyPr>
          <a:lstStyle/>
          <a:p>
            <a:pPr algn="ctr"/>
            <a:r>
              <a:rPr lang="en-US" altLang="ja-JP" sz="3200" dirty="0" smtClean="0"/>
              <a:t> </a:t>
            </a:r>
            <a:r>
              <a:rPr lang="ja-JP" altLang="en-US" sz="3200" dirty="0" smtClean="0"/>
              <a:t> </a:t>
            </a:r>
            <a:r>
              <a:rPr lang="ja-JP" altLang="en-US" sz="3600" b="1" dirty="0" smtClean="0">
                <a:ea typeface="ＤＦ平成ゴシック体W5" panose="02010609000101010101" pitchFamily="1" charset="-128"/>
              </a:rPr>
              <a:t>放射能の流れと甲状腺がんの発生地域</a:t>
            </a:r>
            <a:endParaRPr kumimoji="1" lang="ja-JP" altLang="en-US" sz="3600" b="1" dirty="0">
              <a:ea typeface="ＤＦ平成ゴシック体W5" panose="02010609000101010101" pitchFamily="1" charset="-128"/>
            </a:endParaRPr>
          </a:p>
        </p:txBody>
      </p:sp>
      <p:sp>
        <p:nvSpPr>
          <p:cNvPr id="8" name="テキスト ボックス 7"/>
          <p:cNvSpPr txBox="1"/>
          <p:nvPr/>
        </p:nvSpPr>
        <p:spPr>
          <a:xfrm>
            <a:off x="179512" y="1052736"/>
            <a:ext cx="8637193" cy="677108"/>
          </a:xfrm>
          <a:prstGeom prst="rect">
            <a:avLst/>
          </a:prstGeom>
          <a:noFill/>
        </p:spPr>
        <p:txBody>
          <a:bodyPr wrap="square" rtlCol="0">
            <a:spAutoFit/>
          </a:bodyPr>
          <a:lstStyle/>
          <a:p>
            <a:pPr algn="ctr"/>
            <a:r>
              <a:rPr kumimoji="1" lang="en-US" altLang="ja-JP" sz="2000" dirty="0" smtClean="0">
                <a:solidFill>
                  <a:srgbClr val="FF0000"/>
                </a:solidFill>
                <a:ea typeface="ＤＦ平成ゴシック体W5" panose="02010609000101010101" pitchFamily="1" charset="-128"/>
              </a:rPr>
              <a:t>2011</a:t>
            </a:r>
            <a:r>
              <a:rPr kumimoji="1" lang="ja-JP" altLang="en-US" sz="2000" dirty="0" smtClean="0">
                <a:solidFill>
                  <a:srgbClr val="FF0000"/>
                </a:solidFill>
                <a:ea typeface="ＤＦ平成ゴシック体W5" panose="02010609000101010101" pitchFamily="1" charset="-128"/>
              </a:rPr>
              <a:t>年３月１２日の放射能の流れは原発から北西に</a:t>
            </a:r>
            <a:r>
              <a:rPr lang="ja-JP" altLang="en-US" sz="2000" dirty="0" smtClean="0">
                <a:solidFill>
                  <a:srgbClr val="FF0000"/>
                </a:solidFill>
                <a:ea typeface="ＤＦ平成ゴシック体W5" panose="02010609000101010101" pitchFamily="1" charset="-128"/>
              </a:rPr>
              <a:t>･･･そして南下</a:t>
            </a:r>
          </a:p>
          <a:p>
            <a:endParaRPr kumimoji="1" lang="ja-JP" altLang="en-US" dirty="0"/>
          </a:p>
        </p:txBody>
      </p:sp>
    </p:spTree>
    <p:extLst>
      <p:ext uri="{BB962C8B-B14F-4D97-AF65-F5344CB8AC3E}">
        <p14:creationId xmlns:p14="http://schemas.microsoft.com/office/powerpoint/2010/main" val="2349776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9512" y="494864"/>
            <a:ext cx="8784976" cy="5940088"/>
          </a:xfrm>
          <a:prstGeom prst="rect">
            <a:avLst/>
          </a:prstGeom>
        </p:spPr>
        <p:txBody>
          <a:bodyPr wrap="square">
            <a:spAutoFit/>
          </a:bodyPr>
          <a:lstStyle/>
          <a:p>
            <a:r>
              <a:rPr lang="en-US" altLang="ja-JP" sz="3600" dirty="0">
                <a:ea typeface="ＤＨＰ平成ゴシックW5" panose="02010601000101010101" pitchFamily="2" charset="-128"/>
              </a:rPr>
              <a:t>7.</a:t>
            </a:r>
            <a:r>
              <a:rPr lang="ja-JP" altLang="en-US" sz="3600" dirty="0">
                <a:ea typeface="ＤＨＰ平成ゴシックW5" panose="02010601000101010101" pitchFamily="2" charset="-128"/>
              </a:rPr>
              <a:t>事故収束の目処</a:t>
            </a:r>
            <a:r>
              <a:rPr lang="ja-JP" altLang="en-US" sz="3600" dirty="0" smtClean="0">
                <a:ea typeface="ＤＨＰ平成ゴシックW5" panose="02010601000101010101" pitchFamily="2" charset="-128"/>
              </a:rPr>
              <a:t>が全く立っていない。</a:t>
            </a:r>
          </a:p>
          <a:p>
            <a:r>
              <a:rPr lang="en-US" altLang="ja-JP" sz="3600" dirty="0" smtClean="0">
                <a:ea typeface="ＤＨＰ平成ゴシックW5" panose="02010601000101010101" pitchFamily="2" charset="-128"/>
              </a:rPr>
              <a:t>8.</a:t>
            </a:r>
            <a:r>
              <a:rPr lang="ja-JP" altLang="en-US" sz="3600" dirty="0" smtClean="0">
                <a:ea typeface="ＤＨＰ平成ゴシックW5" panose="02010601000101010101" pitchFamily="2" charset="-128"/>
              </a:rPr>
              <a:t>事故収束、処理のためぼう大な被曝労　</a:t>
            </a:r>
          </a:p>
          <a:p>
            <a:r>
              <a:rPr lang="ja-JP" altLang="en-US" sz="3600" dirty="0">
                <a:ea typeface="ＤＨＰ平成ゴシックW5" panose="02010601000101010101" pitchFamily="2" charset="-128"/>
              </a:rPr>
              <a:t>　</a:t>
            </a:r>
            <a:r>
              <a:rPr lang="ja-JP" altLang="en-US" sz="3600" dirty="0" smtClean="0">
                <a:ea typeface="ＤＨＰ平成ゴシックW5" panose="02010601000101010101" pitchFamily="2" charset="-128"/>
              </a:rPr>
              <a:t>働が必要となっている。</a:t>
            </a:r>
          </a:p>
          <a:p>
            <a:r>
              <a:rPr lang="en-US" altLang="ja-JP" sz="3600" dirty="0" smtClean="0">
                <a:ea typeface="ＤＨＰ平成ゴシックW5" panose="02010601000101010101" pitchFamily="2" charset="-128"/>
              </a:rPr>
              <a:t>9.</a:t>
            </a:r>
            <a:r>
              <a:rPr lang="ja-JP" altLang="en-US" sz="3600" dirty="0" smtClean="0">
                <a:ea typeface="ＤＨＰ平成ゴシックW5" panose="02010601000101010101" pitchFamily="2" charset="-128"/>
              </a:rPr>
              <a:t>金銭的側面だけでも数十兆円以上の損</a:t>
            </a:r>
          </a:p>
          <a:p>
            <a:r>
              <a:rPr lang="ja-JP" altLang="en-US" sz="3600" dirty="0">
                <a:ea typeface="ＤＨＰ平成ゴシックW5" panose="02010601000101010101" pitchFamily="2" charset="-128"/>
              </a:rPr>
              <a:t>　</a:t>
            </a:r>
            <a:r>
              <a:rPr lang="ja-JP" altLang="en-US" sz="3600" dirty="0" smtClean="0">
                <a:ea typeface="ＤＨＰ平成ゴシックW5" panose="02010601000101010101" pitchFamily="2" charset="-128"/>
              </a:rPr>
              <a:t>失をもたらしている。</a:t>
            </a:r>
          </a:p>
          <a:p>
            <a:r>
              <a:rPr lang="en-US" altLang="ja-JP" sz="3600" dirty="0" smtClean="0">
                <a:ea typeface="ＤＨＰ平成ゴシックW5" panose="02010601000101010101" pitchFamily="2" charset="-128"/>
              </a:rPr>
              <a:t>10. </a:t>
            </a:r>
            <a:r>
              <a:rPr lang="ja-JP" altLang="en-US" sz="3600" dirty="0" smtClean="0">
                <a:ea typeface="ＤＨＰ平成ゴシックW5" panose="02010601000101010101" pitchFamily="2" charset="-128"/>
              </a:rPr>
              <a:t>さまざまな社会的な対立、分断を引き</a:t>
            </a:r>
          </a:p>
          <a:p>
            <a:r>
              <a:rPr lang="ja-JP" altLang="en-US" sz="3600" dirty="0">
                <a:ea typeface="ＤＨＰ平成ゴシックW5" panose="02010601000101010101" pitchFamily="2" charset="-128"/>
              </a:rPr>
              <a:t>　</a:t>
            </a:r>
            <a:r>
              <a:rPr lang="ja-JP" altLang="en-US" sz="3600" dirty="0" smtClean="0">
                <a:ea typeface="ＤＨＰ平成ゴシックW5" panose="02010601000101010101" pitchFamily="2" charset="-128"/>
              </a:rPr>
              <a:t>起こしている。　</a:t>
            </a:r>
          </a:p>
          <a:p>
            <a:r>
              <a:rPr lang="ja-JP" altLang="en-US" sz="3200" dirty="0">
                <a:solidFill>
                  <a:srgbClr val="FF0000"/>
                </a:solidFill>
                <a:ea typeface="ＤＨＰ平成ゴシックW5" panose="02010601000101010101" pitchFamily="2" charset="-128"/>
              </a:rPr>
              <a:t>　</a:t>
            </a:r>
            <a:r>
              <a:rPr lang="ja-JP" altLang="en-US" sz="3200" dirty="0" smtClean="0">
                <a:solidFill>
                  <a:srgbClr val="FF0000"/>
                </a:solidFill>
                <a:ea typeface="ＤＨＰ平成ゴシックW5" panose="02010601000101010101" pitchFamily="2" charset="-128"/>
              </a:rPr>
              <a:t>そして、誰一人として責任をとらず、原発はベース電源、再稼働、原発輸出、核</a:t>
            </a:r>
            <a:r>
              <a:rPr lang="ja-JP" altLang="en-US" sz="3200" dirty="0">
                <a:solidFill>
                  <a:srgbClr val="FF0000"/>
                </a:solidFill>
                <a:ea typeface="ＤＨＰ平成ゴシックW5" panose="02010601000101010101" pitchFamily="2" charset="-128"/>
              </a:rPr>
              <a:t>燃料</a:t>
            </a:r>
            <a:r>
              <a:rPr lang="ja-JP" altLang="en-US" sz="3200" dirty="0" smtClean="0">
                <a:solidFill>
                  <a:srgbClr val="FF0000"/>
                </a:solidFill>
                <a:ea typeface="ＤＨＰ平成ゴシックW5" panose="02010601000101010101" pitchFamily="2" charset="-128"/>
              </a:rPr>
              <a:t>サイクルは強行、原子力関係政府予算は増えている。　　</a:t>
            </a:r>
          </a:p>
          <a:p>
            <a:r>
              <a:rPr lang="ja-JP" altLang="en-US" sz="3200" dirty="0">
                <a:solidFill>
                  <a:srgbClr val="FF0000"/>
                </a:solidFill>
                <a:ea typeface="ＤＨＰ平成ゴシックW5" panose="02010601000101010101" pitchFamily="2" charset="-128"/>
              </a:rPr>
              <a:t>　</a:t>
            </a:r>
            <a:r>
              <a:rPr lang="ja-JP" altLang="en-US" sz="3200" dirty="0" smtClean="0">
                <a:solidFill>
                  <a:srgbClr val="FF0000"/>
                </a:solidFill>
                <a:ea typeface="ＤＨＰ平成ゴシックW5" panose="02010601000101010101" pitchFamily="2" charset="-128"/>
              </a:rPr>
              <a:t>　これでは“原発事故焼け太り”政策だ！！</a:t>
            </a:r>
            <a:r>
              <a:rPr lang="ja-JP" altLang="en-US" sz="3200" dirty="0" smtClean="0">
                <a:ea typeface="ＤＨＰ平成ゴシックW5" panose="02010601000101010101" pitchFamily="2" charset="-128"/>
              </a:rPr>
              <a:t>　</a:t>
            </a:r>
            <a:endParaRPr lang="ja-JP" altLang="en-US" sz="3200" dirty="0">
              <a:ea typeface="ＤＨＰ平成ゴシックW5" panose="02010601000101010101" pitchFamily="2" charset="-128"/>
            </a:endParaRPr>
          </a:p>
        </p:txBody>
      </p:sp>
    </p:spTree>
    <p:extLst>
      <p:ext uri="{BB962C8B-B14F-4D97-AF65-F5344CB8AC3E}">
        <p14:creationId xmlns:p14="http://schemas.microsoft.com/office/powerpoint/2010/main" val="22539576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850834" y="1124744"/>
            <a:ext cx="4849771" cy="4381947"/>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3717032"/>
            <a:ext cx="5371448" cy="2952328"/>
          </a:xfrm>
          <a:prstGeom prst="rect">
            <a:avLst/>
          </a:prstGeom>
        </p:spPr>
      </p:pic>
      <p:sp>
        <p:nvSpPr>
          <p:cNvPr id="3" name="テキスト ボックス 2"/>
          <p:cNvSpPr txBox="1"/>
          <p:nvPr/>
        </p:nvSpPr>
        <p:spPr>
          <a:xfrm>
            <a:off x="247233" y="1100931"/>
            <a:ext cx="3456384" cy="2677656"/>
          </a:xfrm>
          <a:prstGeom prst="rect">
            <a:avLst/>
          </a:prstGeom>
          <a:noFill/>
        </p:spPr>
        <p:txBody>
          <a:bodyPr wrap="square" rtlCol="0">
            <a:spAutoFit/>
          </a:bodyPr>
          <a:lstStyle/>
          <a:p>
            <a:r>
              <a:rPr kumimoji="1" lang="ja-JP" altLang="en-US" sz="2800" b="1" dirty="0" smtClean="0">
                <a:ea typeface="ＤＦ平成ゴシック体W5" panose="02010609000101010101" pitchFamily="1" charset="-128"/>
              </a:rPr>
              <a:t>「除染状況重点調査地域４０市町村の実施状況」（</a:t>
            </a:r>
            <a:r>
              <a:rPr kumimoji="1" lang="en-US" altLang="ja-JP" sz="2800" b="1" dirty="0" smtClean="0">
                <a:ea typeface="ＤＦ平成ゴシック体W5" panose="02010609000101010101" pitchFamily="1" charset="-128"/>
              </a:rPr>
              <a:t>2014</a:t>
            </a:r>
            <a:r>
              <a:rPr kumimoji="1" lang="ja-JP" altLang="en-US" sz="2800" b="1" dirty="0" smtClean="0">
                <a:ea typeface="ＤＦ平成ゴシック体W5" panose="02010609000101010101" pitchFamily="1" charset="-128"/>
              </a:rPr>
              <a:t>年</a:t>
            </a:r>
            <a:r>
              <a:rPr kumimoji="1" lang="en-US" altLang="ja-JP" sz="2800" b="1" dirty="0" smtClean="0">
                <a:ea typeface="ＤＦ平成ゴシック体W5" panose="02010609000101010101" pitchFamily="1" charset="-128"/>
              </a:rPr>
              <a:t>1</a:t>
            </a:r>
            <a:r>
              <a:rPr kumimoji="1" lang="ja-JP" altLang="en-US" sz="2800" b="1" dirty="0" smtClean="0">
                <a:ea typeface="ＤＦ平成ゴシック体W5" panose="02010609000101010101" pitchFamily="1" charset="-128"/>
              </a:rPr>
              <a:t>月末現）住宅除染完了は</a:t>
            </a:r>
            <a:r>
              <a:rPr kumimoji="1" lang="en-US" altLang="ja-JP" sz="2800" b="1" dirty="0" smtClean="0">
                <a:ea typeface="ＤＦ平成ゴシック体W5" panose="02010609000101010101" pitchFamily="1" charset="-128"/>
              </a:rPr>
              <a:t>42.6</a:t>
            </a:r>
            <a:r>
              <a:rPr kumimoji="1" lang="ja-JP" altLang="en-US" sz="2800" b="1" dirty="0" smtClean="0">
                <a:ea typeface="ＤＦ平成ゴシック体W5" panose="02010609000101010101" pitchFamily="1" charset="-128"/>
              </a:rPr>
              <a:t>％に過ぎない。</a:t>
            </a:r>
            <a:r>
              <a:rPr kumimoji="1" lang="ja-JP" altLang="en-US" sz="2400" b="1" dirty="0" smtClean="0">
                <a:ea typeface="ＤＦ平成ゴシック体W5" panose="02010609000101010101" pitchFamily="1" charset="-128"/>
              </a:rPr>
              <a:t>除染遅れ最長３年</a:t>
            </a:r>
            <a:endParaRPr kumimoji="1" lang="ja-JP" altLang="en-US" sz="2400" b="1" dirty="0">
              <a:ea typeface="ＤＦ平成ゴシック体W5" panose="02010609000101010101" pitchFamily="1" charset="-128"/>
            </a:endParaRPr>
          </a:p>
        </p:txBody>
      </p:sp>
      <p:sp>
        <p:nvSpPr>
          <p:cNvPr id="6" name="テキスト ボックス 5"/>
          <p:cNvSpPr txBox="1"/>
          <p:nvPr/>
        </p:nvSpPr>
        <p:spPr>
          <a:xfrm>
            <a:off x="6427433" y="5661248"/>
            <a:ext cx="2448272" cy="892552"/>
          </a:xfrm>
          <a:prstGeom prst="rect">
            <a:avLst/>
          </a:prstGeom>
          <a:noFill/>
        </p:spPr>
        <p:txBody>
          <a:bodyPr wrap="square" rtlCol="0">
            <a:spAutoFit/>
          </a:bodyPr>
          <a:lstStyle/>
          <a:p>
            <a:r>
              <a:rPr kumimoji="1" lang="ja-JP" altLang="en-US" sz="2400" dirty="0" smtClean="0"/>
              <a:t>　</a:t>
            </a:r>
            <a:r>
              <a:rPr kumimoji="1" lang="ja-JP" altLang="en-US" sz="2400" dirty="0" smtClean="0">
                <a:latin typeface="HGS平成角ｺﾞｼｯｸ体W9" pitchFamily="50" charset="-128"/>
                <a:ea typeface="HGS平成角ｺﾞｼｯｸ体W9" pitchFamily="50" charset="-128"/>
              </a:rPr>
              <a:t>災害廃棄物</a:t>
            </a:r>
          </a:p>
          <a:p>
            <a:r>
              <a:rPr lang="en-US" altLang="ja-JP" sz="2800" dirty="0" smtClean="0">
                <a:latin typeface="HGS平成角ｺﾞｼｯｸ体W9" pitchFamily="50" charset="-128"/>
                <a:ea typeface="HGS平成角ｺﾞｼｯｸ体W9" pitchFamily="50" charset="-128"/>
              </a:rPr>
              <a:t>345</a:t>
            </a:r>
            <a:r>
              <a:rPr lang="ja-JP" altLang="en-US" sz="2800" dirty="0" smtClean="0">
                <a:latin typeface="HGS平成角ｺﾞｼｯｸ体W9" pitchFamily="50" charset="-128"/>
                <a:ea typeface="HGS平成角ｺﾞｼｯｸ体W9" pitchFamily="50" charset="-128"/>
              </a:rPr>
              <a:t>万</a:t>
            </a:r>
            <a:r>
              <a:rPr lang="en-US" altLang="ja-JP" sz="2800" dirty="0" smtClean="0">
                <a:latin typeface="HGS平成角ｺﾞｼｯｸ体W9" pitchFamily="50" charset="-128"/>
                <a:ea typeface="HGS平成角ｺﾞｼｯｸ体W9" pitchFamily="50" charset="-128"/>
              </a:rPr>
              <a:t>9000</a:t>
            </a:r>
            <a:r>
              <a:rPr lang="ja-JP" altLang="en-US" sz="2800" dirty="0" smtClean="0">
                <a:latin typeface="HGS平成角ｺﾞｼｯｸ体W9" pitchFamily="50" charset="-128"/>
                <a:ea typeface="HGS平成角ｺﾞｼｯｸ体W9" pitchFamily="50" charset="-128"/>
              </a:rPr>
              <a:t>ﾄﾝ</a:t>
            </a:r>
            <a:endParaRPr kumimoji="1" lang="ja-JP" altLang="en-US" sz="2800" dirty="0">
              <a:latin typeface="HGS平成角ｺﾞｼｯｸ体W9" pitchFamily="50" charset="-128"/>
              <a:ea typeface="HGS平成角ｺﾞｼｯｸ体W9" pitchFamily="50" charset="-128"/>
            </a:endParaRPr>
          </a:p>
        </p:txBody>
      </p:sp>
      <p:sp>
        <p:nvSpPr>
          <p:cNvPr id="7" name="タイトル 6"/>
          <p:cNvSpPr>
            <a:spLocks noGrp="1"/>
          </p:cNvSpPr>
          <p:nvPr>
            <p:ph type="title"/>
          </p:nvPr>
        </p:nvSpPr>
        <p:spPr>
          <a:xfrm>
            <a:off x="457200" y="274638"/>
            <a:ext cx="8229600" cy="634082"/>
          </a:xfrm>
        </p:spPr>
        <p:txBody>
          <a:bodyPr>
            <a:noAutofit/>
          </a:bodyPr>
          <a:lstStyle/>
          <a:p>
            <a:pPr lvl="1" algn="ctr"/>
            <a:r>
              <a:rPr kumimoji="1" lang="ja-JP" altLang="en-US" sz="4400" dirty="0" smtClean="0"/>
              <a:t>遅々として進まぬ除染</a:t>
            </a:r>
            <a:endParaRPr kumimoji="1" lang="ja-JP" altLang="en-US" sz="4400" dirty="0"/>
          </a:p>
        </p:txBody>
      </p:sp>
    </p:spTree>
    <p:extLst>
      <p:ext uri="{BB962C8B-B14F-4D97-AF65-F5344CB8AC3E}">
        <p14:creationId xmlns:p14="http://schemas.microsoft.com/office/powerpoint/2010/main" val="866313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Autofit/>
          </a:bodyPr>
          <a:lstStyle/>
          <a:p>
            <a:pPr lvl="1" algn="ctr"/>
            <a:r>
              <a:rPr lang="ja-JP" altLang="en-US" sz="4000" dirty="0" smtClean="0"/>
              <a:t>福島県の汚染廃棄物の量は  ･･･                     </a:t>
            </a:r>
            <a:endParaRPr kumimoji="1" lang="ja-JP" altLang="en-US" sz="4000" dirty="0"/>
          </a:p>
        </p:txBody>
      </p:sp>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539552" y="980728"/>
            <a:ext cx="8064896" cy="5596058"/>
          </a:xfrm>
          <a:prstGeom prst="rect">
            <a:avLst/>
          </a:prstGeom>
        </p:spPr>
      </p:pic>
      <p:sp>
        <p:nvSpPr>
          <p:cNvPr id="5" name="テキスト ボックス 4"/>
          <p:cNvSpPr txBox="1"/>
          <p:nvPr/>
        </p:nvSpPr>
        <p:spPr>
          <a:xfrm>
            <a:off x="464427" y="4057233"/>
            <a:ext cx="6264696" cy="2800767"/>
          </a:xfrm>
          <a:prstGeom prst="rect">
            <a:avLst/>
          </a:prstGeom>
          <a:noFill/>
        </p:spPr>
        <p:txBody>
          <a:bodyPr wrap="square" rtlCol="0">
            <a:spAutoFit/>
          </a:bodyPr>
          <a:lstStyle/>
          <a:p>
            <a:r>
              <a:rPr lang="ja-JP" altLang="en-US" sz="2800" dirty="0">
                <a:solidFill>
                  <a:srgbClr val="FF0000"/>
                </a:solidFill>
                <a:ea typeface="ＤＨＰ平成ゴシックW5" panose="02010601000101010101" pitchFamily="2" charset="-128"/>
              </a:rPr>
              <a:t>・１立方㍍の升に水</a:t>
            </a:r>
            <a:r>
              <a:rPr lang="ja-JP" altLang="en-US" sz="2800" dirty="0" smtClean="0">
                <a:solidFill>
                  <a:srgbClr val="FF0000"/>
                </a:solidFill>
                <a:ea typeface="ＤＨＰ平成ゴシックW5" panose="02010601000101010101" pitchFamily="2" charset="-128"/>
              </a:rPr>
              <a:t>満杯（１ﾄﾝ）</a:t>
            </a:r>
          </a:p>
          <a:p>
            <a:r>
              <a:rPr lang="ja-JP" altLang="en-US" sz="2800" dirty="0">
                <a:solidFill>
                  <a:srgbClr val="FF0000"/>
                </a:solidFill>
                <a:ea typeface="ＤＨＰ平成ゴシックW5" panose="02010601000101010101" pitchFamily="2" charset="-128"/>
              </a:rPr>
              <a:t>　</a:t>
            </a:r>
            <a:r>
              <a:rPr lang="ja-JP" altLang="en-US" sz="2800" dirty="0" smtClean="0">
                <a:solidFill>
                  <a:srgbClr val="FF0000"/>
                </a:solidFill>
                <a:ea typeface="ＤＨＰ平成ゴシックW5" panose="02010601000101010101" pitchFamily="2" charset="-128"/>
              </a:rPr>
              <a:t>　　　　　　　</a:t>
            </a:r>
            <a:r>
              <a:rPr lang="ja-JP" altLang="en-US" sz="2800" dirty="0">
                <a:solidFill>
                  <a:srgbClr val="FF0000"/>
                </a:solidFill>
                <a:ea typeface="ＤＨＰ平成ゴシックW5" panose="02010601000101010101" pitchFamily="2" charset="-128"/>
              </a:rPr>
              <a:t>を</a:t>
            </a:r>
            <a:r>
              <a:rPr lang="ja-JP" altLang="en-US" sz="2800" dirty="0" smtClean="0">
                <a:solidFill>
                  <a:srgbClr val="FF0000"/>
                </a:solidFill>
                <a:ea typeface="ＤＨＰ平成ゴシックW5" panose="02010601000101010101" pitchFamily="2" charset="-128"/>
              </a:rPr>
              <a:t>並べれば</a:t>
            </a:r>
            <a:r>
              <a:rPr lang="ja-JP" altLang="en-US" sz="2800" dirty="0">
                <a:solidFill>
                  <a:srgbClr val="FF0000"/>
                </a:solidFill>
                <a:ea typeface="ＤＨＰ平成ゴシックW5" panose="02010601000101010101" pitchFamily="2" charset="-128"/>
              </a:rPr>
              <a:t>・・</a:t>
            </a:r>
            <a:endParaRPr kumimoji="1" lang="en-US" altLang="ja-JP" sz="2800" dirty="0" smtClean="0">
              <a:solidFill>
                <a:srgbClr val="FF0000"/>
              </a:solidFill>
              <a:ea typeface="ＤＨＰ平成ゴシックW5" panose="02010601000101010101" pitchFamily="2" charset="-128"/>
            </a:endParaRPr>
          </a:p>
          <a:p>
            <a:r>
              <a:rPr lang="ja-JP" altLang="en-US" sz="2400" dirty="0" smtClean="0">
                <a:solidFill>
                  <a:srgbClr val="FF0000"/>
                </a:solidFill>
                <a:ea typeface="ＤＨＰ平成ゴシックW5" panose="02010601000101010101" pitchFamily="2" charset="-128"/>
              </a:rPr>
              <a:t>・汚染廃棄物　３５００万ﾄﾝ</a:t>
            </a:r>
          </a:p>
          <a:p>
            <a:r>
              <a:rPr kumimoji="1" lang="ja-JP" altLang="en-US" sz="2400" dirty="0" smtClean="0">
                <a:solidFill>
                  <a:srgbClr val="FF0000"/>
                </a:solidFill>
                <a:ea typeface="ＤＨＰ平成ゴシックW5" panose="02010601000101010101" pitchFamily="2" charset="-128"/>
              </a:rPr>
              <a:t>・再除染など　　７５０万ﾄﾝ</a:t>
            </a:r>
          </a:p>
          <a:p>
            <a:r>
              <a:rPr kumimoji="1" lang="ja-JP" altLang="en-US" sz="2400" dirty="0" smtClean="0">
                <a:solidFill>
                  <a:srgbClr val="FF0000"/>
                </a:solidFill>
                <a:ea typeface="ＤＨＰ平成ゴシックW5" panose="02010601000101010101" pitchFamily="2" charset="-128"/>
              </a:rPr>
              <a:t>　　　　　　　４２５０万トン</a:t>
            </a:r>
            <a:endParaRPr lang="ja-JP" altLang="en-US" sz="2400" dirty="0">
              <a:solidFill>
                <a:srgbClr val="FF0000"/>
              </a:solidFill>
              <a:ea typeface="ＤＨＰ平成ゴシックW5" panose="02010601000101010101" pitchFamily="2" charset="-128"/>
            </a:endParaRPr>
          </a:p>
          <a:p>
            <a:r>
              <a:rPr lang="ja-JP" altLang="en-US" sz="2400" dirty="0" smtClean="0">
                <a:solidFill>
                  <a:srgbClr val="FF0000"/>
                </a:solidFill>
                <a:ea typeface="ＤＨＰ平成ゴシックW5" panose="02010601000101010101" pitchFamily="2" charset="-128"/>
              </a:rPr>
              <a:t>・</a:t>
            </a:r>
            <a:r>
              <a:rPr lang="ja-JP" altLang="en-US" sz="2400" dirty="0">
                <a:solidFill>
                  <a:srgbClr val="FF0000"/>
                </a:solidFill>
                <a:ea typeface="ＤＨＰ平成ゴシックW5" panose="02010601000101010101" pitchFamily="2" charset="-128"/>
              </a:rPr>
              <a:t>地球</a:t>
            </a:r>
            <a:r>
              <a:rPr lang="ja-JP" altLang="en-US" sz="2400" dirty="0" smtClean="0">
                <a:solidFill>
                  <a:srgbClr val="FF0000"/>
                </a:solidFill>
                <a:ea typeface="ＤＨＰ平成ゴシックW5" panose="02010601000101010101" pitchFamily="2" charset="-128"/>
              </a:rPr>
              <a:t>一周（４万㌔㍍）その</a:t>
            </a:r>
            <a:r>
              <a:rPr lang="ja-JP" altLang="en-US" sz="2400" dirty="0">
                <a:solidFill>
                  <a:srgbClr val="FF0000"/>
                </a:solidFill>
                <a:ea typeface="ＤＨＰ平成ゴシックW5" panose="02010601000101010101" pitchFamily="2" charset="-128"/>
              </a:rPr>
              <a:t>距離を超える！</a:t>
            </a:r>
          </a:p>
          <a:p>
            <a:r>
              <a:rPr lang="ja-JP" altLang="en-US" sz="2400" dirty="0" smtClean="0">
                <a:solidFill>
                  <a:srgbClr val="FF0000"/>
                </a:solidFill>
                <a:ea typeface="ＤＨＰ平成ゴシックW5" panose="02010601000101010101" pitchFamily="2" charset="-128"/>
              </a:rPr>
              <a:t>　</a:t>
            </a:r>
            <a:endParaRPr kumimoji="1" lang="ja-JP" altLang="en-US" sz="2400" dirty="0">
              <a:solidFill>
                <a:srgbClr val="FF0000"/>
              </a:solidFill>
              <a:ea typeface="ＤＨＰ平成ゴシックW5" panose="02010601000101010101" pitchFamily="2" charset="-128"/>
            </a:endParaRPr>
          </a:p>
        </p:txBody>
      </p:sp>
      <p:cxnSp>
        <p:nvCxnSpPr>
          <p:cNvPr id="9" name="直線コネクタ 8"/>
          <p:cNvCxnSpPr/>
          <p:nvPr/>
        </p:nvCxnSpPr>
        <p:spPr>
          <a:xfrm flipV="1">
            <a:off x="-684584" y="5877272"/>
            <a:ext cx="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683568" y="5662122"/>
            <a:ext cx="4176464" cy="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6642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1852" y="176318"/>
            <a:ext cx="8229600" cy="1157398"/>
          </a:xfrm>
        </p:spPr>
        <p:txBody>
          <a:bodyPr>
            <a:normAutofit/>
          </a:bodyPr>
          <a:lstStyle/>
          <a:p>
            <a:pPr lvl="1" algn="ctr"/>
            <a:r>
              <a:rPr lang="ja-JP" altLang="en-US" sz="4000" b="1" dirty="0" smtClean="0">
                <a:ea typeface="ＤＦ平成ゴシック体W5" panose="02010609000101010101" pitchFamily="1" charset="-128"/>
              </a:rPr>
              <a:t>原発周辺で「動植物異常」相次ぐ</a:t>
            </a:r>
            <a:endParaRPr kumimoji="1" lang="ja-JP" altLang="en-US" sz="4000" b="1" dirty="0">
              <a:ea typeface="ＤＦ平成ゴシック体W5" panose="02010609000101010101" pitchFamily="1" charset="-128"/>
            </a:endParaRPr>
          </a:p>
        </p:txBody>
      </p:sp>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330368" y="1777238"/>
            <a:ext cx="4248472" cy="4051673"/>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191" y="1333716"/>
            <a:ext cx="3389499" cy="2304256"/>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264" y="4400237"/>
            <a:ext cx="3661628" cy="2000414"/>
          </a:xfrm>
          <a:prstGeom prst="rect">
            <a:avLst/>
          </a:prstGeom>
        </p:spPr>
      </p:pic>
      <p:sp>
        <p:nvSpPr>
          <p:cNvPr id="3" name="テキスト ボックス 2"/>
          <p:cNvSpPr txBox="1"/>
          <p:nvPr/>
        </p:nvSpPr>
        <p:spPr>
          <a:xfrm>
            <a:off x="818305" y="3637972"/>
            <a:ext cx="2961593" cy="400110"/>
          </a:xfrm>
          <a:prstGeom prst="rect">
            <a:avLst/>
          </a:prstGeom>
          <a:noFill/>
        </p:spPr>
        <p:txBody>
          <a:bodyPr wrap="square" rtlCol="0">
            <a:spAutoFit/>
          </a:bodyPr>
          <a:lstStyle/>
          <a:p>
            <a:r>
              <a:rPr kumimoji="1" lang="ja-JP" altLang="en-US" dirty="0" smtClean="0"/>
              <a:t>　　　　</a:t>
            </a:r>
            <a:r>
              <a:rPr kumimoji="1" lang="ja-JP" altLang="en-US" sz="2000" b="1" dirty="0" smtClean="0"/>
              <a:t>　ヤマトシジミ</a:t>
            </a:r>
            <a:endParaRPr kumimoji="1" lang="ja-JP" altLang="en-US" sz="2000" b="1" dirty="0"/>
          </a:p>
        </p:txBody>
      </p:sp>
      <p:sp>
        <p:nvSpPr>
          <p:cNvPr id="7" name="テキスト ボックス 6"/>
          <p:cNvSpPr txBox="1"/>
          <p:nvPr/>
        </p:nvSpPr>
        <p:spPr>
          <a:xfrm>
            <a:off x="542823" y="6355388"/>
            <a:ext cx="3473044" cy="400110"/>
          </a:xfrm>
          <a:prstGeom prst="rect">
            <a:avLst/>
          </a:prstGeom>
          <a:noFill/>
        </p:spPr>
        <p:txBody>
          <a:bodyPr wrap="square" rtlCol="0">
            <a:spAutoFit/>
          </a:bodyPr>
          <a:lstStyle/>
          <a:p>
            <a:r>
              <a:rPr lang="ja-JP" altLang="en-US" dirty="0" smtClean="0"/>
              <a:t>　　　　　　　　</a:t>
            </a:r>
            <a:r>
              <a:rPr lang="ja-JP" altLang="en-US" sz="2000" b="1" dirty="0" smtClean="0"/>
              <a:t>うぐいす</a:t>
            </a:r>
            <a:endParaRPr kumimoji="1" lang="ja-JP" altLang="en-US" sz="2000" b="1" dirty="0"/>
          </a:p>
        </p:txBody>
      </p:sp>
      <p:sp>
        <p:nvSpPr>
          <p:cNvPr id="8" name="テキスト ボックス 7"/>
          <p:cNvSpPr txBox="1"/>
          <p:nvPr/>
        </p:nvSpPr>
        <p:spPr>
          <a:xfrm>
            <a:off x="4645643" y="5748256"/>
            <a:ext cx="3960440" cy="400110"/>
          </a:xfrm>
          <a:prstGeom prst="rect">
            <a:avLst/>
          </a:prstGeom>
          <a:noFill/>
        </p:spPr>
        <p:txBody>
          <a:bodyPr wrap="square" rtlCol="0">
            <a:spAutoFit/>
          </a:bodyPr>
          <a:lstStyle/>
          <a:p>
            <a:r>
              <a:rPr kumimoji="1" lang="ja-JP" altLang="en-US" sz="2000" b="1" dirty="0" smtClean="0"/>
              <a:t>　　　　　　　　ニホンザル　</a:t>
            </a:r>
            <a:endParaRPr kumimoji="1" lang="ja-JP" altLang="en-US" sz="2000" b="1" dirty="0"/>
          </a:p>
        </p:txBody>
      </p:sp>
      <p:sp>
        <p:nvSpPr>
          <p:cNvPr id="10" name="テキスト ボックス 9"/>
          <p:cNvSpPr txBox="1"/>
          <p:nvPr/>
        </p:nvSpPr>
        <p:spPr>
          <a:xfrm>
            <a:off x="0" y="4077072"/>
            <a:ext cx="4427984" cy="646331"/>
          </a:xfrm>
          <a:prstGeom prst="rect">
            <a:avLst/>
          </a:prstGeom>
          <a:noFill/>
        </p:spPr>
        <p:txBody>
          <a:bodyPr wrap="square" rtlCol="0">
            <a:spAutoFit/>
          </a:bodyPr>
          <a:lstStyle/>
          <a:p>
            <a:r>
              <a:rPr kumimoji="1" lang="ja-JP" altLang="en-US" b="1" dirty="0" smtClean="0"/>
              <a:t>  セシウム</a:t>
            </a:r>
            <a:r>
              <a:rPr kumimoji="1" lang="en-US" altLang="ja-JP" b="1" dirty="0" smtClean="0"/>
              <a:t>134.137</a:t>
            </a:r>
            <a:r>
              <a:rPr kumimoji="1" lang="ja-JP" altLang="en-US" b="1" dirty="0" smtClean="0"/>
              <a:t>最高</a:t>
            </a:r>
            <a:r>
              <a:rPr kumimoji="1" lang="en-US" altLang="ja-JP" b="1" dirty="0" smtClean="0"/>
              <a:t>53</a:t>
            </a:r>
            <a:r>
              <a:rPr kumimoji="1" lang="ja-JP" altLang="en-US" b="1" dirty="0" smtClean="0"/>
              <a:t>万ﾍﾞｸﾚﾙ／㎏</a:t>
            </a:r>
          </a:p>
          <a:p>
            <a:endParaRPr kumimoji="1" lang="ja-JP" altLang="en-US" b="1" dirty="0"/>
          </a:p>
        </p:txBody>
      </p:sp>
      <p:sp>
        <p:nvSpPr>
          <p:cNvPr id="11" name="テキスト ボックス 10"/>
          <p:cNvSpPr txBox="1"/>
          <p:nvPr/>
        </p:nvSpPr>
        <p:spPr>
          <a:xfrm>
            <a:off x="4233404" y="1407906"/>
            <a:ext cx="4515059" cy="369332"/>
          </a:xfrm>
          <a:prstGeom prst="rect">
            <a:avLst/>
          </a:prstGeom>
          <a:noFill/>
        </p:spPr>
        <p:txBody>
          <a:bodyPr wrap="square" rtlCol="0">
            <a:spAutoFit/>
          </a:bodyPr>
          <a:lstStyle/>
          <a:p>
            <a:r>
              <a:rPr kumimoji="1" lang="ja-JP" altLang="en-US" b="1" dirty="0" smtClean="0"/>
              <a:t>事故後生まれた子どもに白血球数が減少</a:t>
            </a:r>
            <a:endParaRPr kumimoji="1" lang="ja-JP" altLang="en-US" b="1" dirty="0"/>
          </a:p>
        </p:txBody>
      </p:sp>
      <p:sp>
        <p:nvSpPr>
          <p:cNvPr id="13" name="テキスト ボックス 12"/>
          <p:cNvSpPr txBox="1"/>
          <p:nvPr/>
        </p:nvSpPr>
        <p:spPr>
          <a:xfrm>
            <a:off x="524071" y="979773"/>
            <a:ext cx="8205640" cy="400110"/>
          </a:xfrm>
          <a:prstGeom prst="rect">
            <a:avLst/>
          </a:prstGeom>
          <a:noFill/>
        </p:spPr>
        <p:txBody>
          <a:bodyPr wrap="square" rtlCol="0">
            <a:spAutoFit/>
          </a:bodyPr>
          <a:lstStyle/>
          <a:p>
            <a:r>
              <a:rPr kumimoji="1" lang="ja-JP" altLang="en-US" b="1" dirty="0" smtClean="0"/>
              <a:t>　　　　生存率が減少　　　　　　　　</a:t>
            </a:r>
            <a:r>
              <a:rPr kumimoji="1" lang="ja-JP" altLang="en-US" sz="2000" b="1" dirty="0" smtClean="0">
                <a:solidFill>
                  <a:srgbClr val="FF0000"/>
                </a:solidFill>
              </a:rPr>
              <a:t>いのちが短い動植物に関心を</a:t>
            </a:r>
            <a:endParaRPr kumimoji="1" lang="ja-JP" altLang="en-US" sz="2000" b="1" dirty="0">
              <a:solidFill>
                <a:srgbClr val="FF0000"/>
              </a:solidFill>
            </a:endParaRPr>
          </a:p>
        </p:txBody>
      </p:sp>
    </p:spTree>
    <p:extLst>
      <p:ext uri="{BB962C8B-B14F-4D97-AF65-F5344CB8AC3E}">
        <p14:creationId xmlns:p14="http://schemas.microsoft.com/office/powerpoint/2010/main" val="20949037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1408495"/>
            <a:ext cx="5184576" cy="2596569"/>
          </a:xfrm>
          <a:prstGeom prst="rect">
            <a:avLst/>
          </a:prstGeom>
        </p:spPr>
      </p:pic>
      <p:sp>
        <p:nvSpPr>
          <p:cNvPr id="6" name="テキスト ボックス 5"/>
          <p:cNvSpPr txBox="1"/>
          <p:nvPr/>
        </p:nvSpPr>
        <p:spPr>
          <a:xfrm>
            <a:off x="410577" y="332656"/>
            <a:ext cx="8121863" cy="707886"/>
          </a:xfrm>
          <a:prstGeom prst="rect">
            <a:avLst/>
          </a:prstGeom>
          <a:noFill/>
        </p:spPr>
        <p:txBody>
          <a:bodyPr wrap="square" rtlCol="0">
            <a:spAutoFit/>
          </a:bodyPr>
          <a:lstStyle/>
          <a:p>
            <a:pPr algn="ctr"/>
            <a:r>
              <a:rPr kumimoji="1" lang="ja-JP" altLang="en-US" sz="4000" b="1" dirty="0" smtClean="0">
                <a:solidFill>
                  <a:schemeClr val="bg2">
                    <a:lumMod val="25000"/>
                  </a:schemeClr>
                </a:solidFill>
                <a:ea typeface="ＤＦ平成ゴシック体W5" panose="02010609000101010101" pitchFamily="1" charset="-128"/>
              </a:rPr>
              <a:t>福島第一原発の廃炉に向けた課題</a:t>
            </a:r>
            <a:endParaRPr kumimoji="1" lang="ja-JP" altLang="en-US" sz="4000" b="1" dirty="0">
              <a:solidFill>
                <a:schemeClr val="bg2">
                  <a:lumMod val="25000"/>
                </a:schemeClr>
              </a:solidFill>
              <a:ea typeface="ＤＦ平成ゴシック体W5" panose="02010609000101010101" pitchFamily="1" charset="-128"/>
            </a:endParaRPr>
          </a:p>
        </p:txBody>
      </p:sp>
      <p:sp>
        <p:nvSpPr>
          <p:cNvPr id="7" name="テキスト ボックス 6"/>
          <p:cNvSpPr txBox="1"/>
          <p:nvPr/>
        </p:nvSpPr>
        <p:spPr>
          <a:xfrm>
            <a:off x="1979712" y="980549"/>
            <a:ext cx="5184576" cy="400110"/>
          </a:xfrm>
          <a:prstGeom prst="rect">
            <a:avLst/>
          </a:prstGeom>
          <a:noFill/>
        </p:spPr>
        <p:txBody>
          <a:bodyPr wrap="square" rtlCol="0">
            <a:spAutoFit/>
          </a:bodyPr>
          <a:lstStyle/>
          <a:p>
            <a:pPr algn="ctr"/>
            <a:r>
              <a:rPr kumimoji="1" lang="ja-JP" altLang="en-US" sz="2000" b="1" dirty="0" smtClean="0">
                <a:solidFill>
                  <a:srgbClr val="FF0000"/>
                </a:solidFill>
              </a:rPr>
              <a:t>解体撤去は４０年から５０年後</a:t>
            </a:r>
            <a:endParaRPr kumimoji="1" lang="ja-JP" altLang="en-US" sz="2000" b="1" dirty="0">
              <a:solidFill>
                <a:srgbClr val="FF0000"/>
              </a:solidFill>
            </a:endParaRPr>
          </a:p>
        </p:txBody>
      </p:sp>
      <p:sp>
        <p:nvSpPr>
          <p:cNvPr id="8" name="テキスト ボックス 7"/>
          <p:cNvSpPr txBox="1"/>
          <p:nvPr/>
        </p:nvSpPr>
        <p:spPr>
          <a:xfrm>
            <a:off x="264907" y="4005064"/>
            <a:ext cx="8640960" cy="2985433"/>
          </a:xfrm>
          <a:prstGeom prst="rect">
            <a:avLst/>
          </a:prstGeom>
          <a:noFill/>
        </p:spPr>
        <p:txBody>
          <a:bodyPr wrap="square" rtlCol="0">
            <a:spAutoFit/>
          </a:bodyPr>
          <a:lstStyle/>
          <a:p>
            <a:r>
              <a:rPr kumimoji="1" lang="ja-JP" altLang="en-US" sz="2400" b="1" dirty="0" smtClean="0">
                <a:ea typeface="ＤＦ平成ゴシック体W5" panose="02010609000101010101" pitchFamily="1" charset="-128"/>
              </a:rPr>
              <a:t>１</a:t>
            </a:r>
            <a:r>
              <a:rPr kumimoji="1" lang="en-US" altLang="ja-JP" sz="2400" b="1" dirty="0" smtClean="0">
                <a:ea typeface="ＤＦ平成ゴシック体W5" panose="02010609000101010101" pitchFamily="1" charset="-128"/>
              </a:rPr>
              <a:t>.</a:t>
            </a:r>
            <a:r>
              <a:rPr kumimoji="1" lang="ja-JP" altLang="en-US" sz="2400" b="1" dirty="0" smtClean="0">
                <a:ea typeface="ＤＦ平成ゴシック体W5" panose="02010609000101010101" pitchFamily="1" charset="-128"/>
              </a:rPr>
              <a:t>地下水</a:t>
            </a:r>
            <a:r>
              <a:rPr lang="ja-JP" altLang="en-US" sz="2400" b="1" dirty="0" smtClean="0">
                <a:ea typeface="ＤＦ平成ゴシック体W5" panose="02010609000101010101" pitchFamily="1" charset="-128"/>
              </a:rPr>
              <a:t>千トンを止水を出来るかが第一の課題。何故こん</a:t>
            </a:r>
          </a:p>
          <a:p>
            <a:r>
              <a:rPr lang="ja-JP" altLang="en-US" sz="2400" b="1" dirty="0">
                <a:ea typeface="ＤＦ平成ゴシック体W5" panose="02010609000101010101" pitchFamily="1" charset="-128"/>
              </a:rPr>
              <a:t>　</a:t>
            </a:r>
            <a:r>
              <a:rPr lang="ja-JP" altLang="en-US" sz="2400" b="1" dirty="0" smtClean="0">
                <a:ea typeface="ＤＦ平成ゴシック体W5" panose="02010609000101010101" pitchFamily="1" charset="-128"/>
              </a:rPr>
              <a:t>な場所に原発を造ったか？</a:t>
            </a:r>
            <a:r>
              <a:rPr lang="ja-JP" altLang="en-US" sz="2000" b="1" dirty="0" smtClean="0">
                <a:solidFill>
                  <a:srgbClr val="FF0000"/>
                </a:solidFill>
                <a:ea typeface="ＤＦ平成ゴシック体W5" panose="02010609000101010101" pitchFamily="1" charset="-128"/>
              </a:rPr>
              <a:t>（</a:t>
            </a:r>
            <a:r>
              <a:rPr lang="ja-JP" altLang="en-US" sz="2000" b="1" dirty="0">
                <a:solidFill>
                  <a:srgbClr val="FF0000"/>
                </a:solidFill>
                <a:ea typeface="ＤＦ平成ゴシック体W5" panose="02010609000101010101" pitchFamily="1" charset="-128"/>
              </a:rPr>
              <a:t>「水は賢い、どれだけ塞いでも</a:t>
            </a:r>
            <a:r>
              <a:rPr lang="ja-JP" altLang="en-US" sz="2000" b="1" dirty="0" smtClean="0">
                <a:solidFill>
                  <a:srgbClr val="FF0000"/>
                </a:solidFill>
                <a:ea typeface="ＤＦ平成ゴシック体W5" panose="02010609000101010101" pitchFamily="1" charset="-128"/>
              </a:rPr>
              <a:t>少し</a:t>
            </a:r>
            <a:endParaRPr lang="en-US" altLang="ja-JP" sz="2000" b="1" dirty="0" smtClean="0">
              <a:solidFill>
                <a:srgbClr val="FF0000"/>
              </a:solidFill>
              <a:ea typeface="ＤＦ平成ゴシック体W5" panose="02010609000101010101" pitchFamily="1" charset="-128"/>
            </a:endParaRPr>
          </a:p>
          <a:p>
            <a:r>
              <a:rPr lang="ja-JP" altLang="en-US" sz="2000" b="1" dirty="0">
                <a:solidFill>
                  <a:srgbClr val="FF0000"/>
                </a:solidFill>
                <a:ea typeface="ＤＦ平成ゴシック体W5" panose="02010609000101010101" pitchFamily="1" charset="-128"/>
              </a:rPr>
              <a:t>　</a:t>
            </a:r>
            <a:r>
              <a:rPr lang="ja-JP" altLang="en-US" sz="2000" b="1" dirty="0" smtClean="0">
                <a:solidFill>
                  <a:srgbClr val="FF0000"/>
                </a:solidFill>
                <a:ea typeface="ＤＦ平成ゴシック体W5" panose="02010609000101010101" pitchFamily="1" charset="-128"/>
              </a:rPr>
              <a:t>の</a:t>
            </a:r>
            <a:r>
              <a:rPr lang="ja-JP" altLang="en-US" sz="2000" b="1" dirty="0">
                <a:solidFill>
                  <a:srgbClr val="FF0000"/>
                </a:solidFill>
                <a:ea typeface="ＤＦ平成ゴシック体W5" panose="02010609000101010101" pitchFamily="1" charset="-128"/>
              </a:rPr>
              <a:t>隙間</a:t>
            </a:r>
            <a:r>
              <a:rPr lang="ja-JP" altLang="en-US" sz="2000" b="1" dirty="0" smtClean="0">
                <a:solidFill>
                  <a:srgbClr val="FF0000"/>
                </a:solidFill>
                <a:ea typeface="ＤＦ平成ゴシック体W5" panose="02010609000101010101" pitchFamily="1" charset="-128"/>
              </a:rPr>
              <a:t>から自由自在に流 </a:t>
            </a:r>
            <a:r>
              <a:rPr lang="ja-JP" altLang="en-US" sz="2000" b="1" dirty="0">
                <a:solidFill>
                  <a:srgbClr val="FF0000"/>
                </a:solidFill>
                <a:ea typeface="ＤＦ平成ゴシック体W5" panose="02010609000101010101" pitchFamily="1" charset="-128"/>
              </a:rPr>
              <a:t>れてくる」元・服部福島第一原発所長）</a:t>
            </a:r>
          </a:p>
          <a:p>
            <a:r>
              <a:rPr lang="ja-JP" altLang="en-US" sz="2400" b="1" dirty="0">
                <a:ea typeface="ＤＦ平成ゴシック体W5" panose="02010609000101010101" pitchFamily="1" charset="-128"/>
              </a:rPr>
              <a:t>２</a:t>
            </a:r>
            <a:r>
              <a:rPr lang="en-US" altLang="ja-JP" sz="2400" b="1" dirty="0">
                <a:ea typeface="ＤＦ平成ゴシック体W5" panose="02010609000101010101" pitchFamily="1" charset="-128"/>
              </a:rPr>
              <a:t>.</a:t>
            </a:r>
            <a:r>
              <a:rPr lang="ja-JP" altLang="en-US" sz="2400" b="1" dirty="0">
                <a:ea typeface="ＤＦ平成ゴシック体W5" panose="02010609000101010101" pitchFamily="1" charset="-128"/>
              </a:rPr>
              <a:t> ４号機</a:t>
            </a:r>
            <a:r>
              <a:rPr kumimoji="1" lang="ja-JP" altLang="en-US" sz="2400" b="1" dirty="0" smtClean="0">
                <a:ea typeface="ＤＦ平成ゴシック体W5" panose="02010609000101010101" pitchFamily="1" charset="-128"/>
              </a:rPr>
              <a:t>１５３３体の使用済み燃料を共用プールに滞りなく</a:t>
            </a:r>
          </a:p>
          <a:p>
            <a:r>
              <a:rPr lang="ja-JP" altLang="en-US" sz="2400" b="1" dirty="0">
                <a:ea typeface="ＤＦ平成ゴシック体W5" panose="02010609000101010101" pitchFamily="1" charset="-128"/>
              </a:rPr>
              <a:t>　</a:t>
            </a:r>
            <a:r>
              <a:rPr kumimoji="1" lang="ja-JP" altLang="en-US" sz="2400" b="1" dirty="0" smtClean="0">
                <a:ea typeface="ＤＦ平成ゴシック体W5" panose="02010609000101010101" pitchFamily="1" charset="-128"/>
              </a:rPr>
              <a:t>移送できるのかが当面の課題。</a:t>
            </a:r>
            <a:r>
              <a:rPr kumimoji="1" lang="ja-JP" altLang="en-US" b="1" dirty="0" smtClean="0">
                <a:ea typeface="ＤＦ平成ゴシック体W5" panose="02010609000101010101" pitchFamily="1" charset="-128"/>
              </a:rPr>
              <a:t>（東電試算一人当たり</a:t>
            </a:r>
            <a:r>
              <a:rPr kumimoji="1" lang="en-US" altLang="ja-JP" b="1" dirty="0" smtClean="0">
                <a:ea typeface="ＤＦ平成ゴシック体W5" panose="02010609000101010101" pitchFamily="1" charset="-128"/>
              </a:rPr>
              <a:t>32</a:t>
            </a:r>
            <a:r>
              <a:rPr kumimoji="1" lang="ja-JP" altLang="en-US" b="1" dirty="0" smtClean="0">
                <a:ea typeface="ＤＦ平成ゴシック体W5" panose="02010609000101010101" pitchFamily="1" charset="-128"/>
              </a:rPr>
              <a:t>㍉Ｓｖ）</a:t>
            </a:r>
          </a:p>
          <a:p>
            <a:r>
              <a:rPr kumimoji="1" lang="ja-JP" altLang="en-US" sz="2400" b="1" dirty="0" smtClean="0">
                <a:ea typeface="ＤＦ平成ゴシック体W5" panose="02010609000101010101" pitchFamily="1" charset="-128"/>
              </a:rPr>
              <a:t>３</a:t>
            </a:r>
            <a:r>
              <a:rPr kumimoji="1" lang="en-US" altLang="ja-JP" sz="2400" b="1" dirty="0" smtClean="0">
                <a:ea typeface="ＤＦ平成ゴシック体W5" panose="02010609000101010101" pitchFamily="1" charset="-128"/>
              </a:rPr>
              <a:t>.</a:t>
            </a:r>
            <a:r>
              <a:rPr lang="ja-JP" altLang="en-US" sz="2400" b="1" dirty="0" smtClean="0">
                <a:ea typeface="ＤＦ平成ゴシック体W5" panose="02010609000101010101" pitchFamily="1" charset="-128"/>
              </a:rPr>
              <a:t>作業員、技術者の被曝線量を抑え安定供給できるかが</a:t>
            </a:r>
          </a:p>
          <a:p>
            <a:r>
              <a:rPr lang="ja-JP" altLang="en-US" sz="2400" b="1" dirty="0">
                <a:ea typeface="ＤＦ平成ゴシック体W5" panose="02010609000101010101" pitchFamily="1" charset="-128"/>
              </a:rPr>
              <a:t>　</a:t>
            </a:r>
            <a:r>
              <a:rPr lang="ja-JP" altLang="en-US" sz="2400" b="1" dirty="0" smtClean="0">
                <a:ea typeface="ＤＦ平成ゴシック体W5" panose="02010609000101010101" pitchFamily="1" charset="-128"/>
              </a:rPr>
              <a:t>第三の課題。</a:t>
            </a:r>
            <a:endParaRPr kumimoji="1" lang="en-US" altLang="ja-JP" sz="2400" b="1" dirty="0" smtClean="0">
              <a:ea typeface="ＤＦ平成ゴシック体W5" panose="02010609000101010101" pitchFamily="1" charset="-128"/>
            </a:endParaRPr>
          </a:p>
          <a:p>
            <a:endParaRPr kumimoji="1" lang="ja-JP" altLang="en-US" sz="2400" dirty="0"/>
          </a:p>
        </p:txBody>
      </p:sp>
    </p:spTree>
    <p:extLst>
      <p:ext uri="{BB962C8B-B14F-4D97-AF65-F5344CB8AC3E}">
        <p14:creationId xmlns:p14="http://schemas.microsoft.com/office/powerpoint/2010/main" val="37077361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503548" y="1537642"/>
            <a:ext cx="8100900" cy="4996996"/>
          </a:xfrm>
          <a:prstGeom prst="rect">
            <a:avLst/>
          </a:prstGeom>
        </p:spPr>
      </p:pic>
      <p:sp>
        <p:nvSpPr>
          <p:cNvPr id="8" name="テキスト ボックス 7"/>
          <p:cNvSpPr txBox="1"/>
          <p:nvPr/>
        </p:nvSpPr>
        <p:spPr>
          <a:xfrm>
            <a:off x="395536" y="332656"/>
            <a:ext cx="8424936" cy="707886"/>
          </a:xfrm>
          <a:prstGeom prst="rect">
            <a:avLst/>
          </a:prstGeom>
          <a:noFill/>
        </p:spPr>
        <p:txBody>
          <a:bodyPr wrap="square" rtlCol="0">
            <a:spAutoFit/>
          </a:bodyPr>
          <a:lstStyle/>
          <a:p>
            <a:pPr algn="ctr"/>
            <a:r>
              <a:rPr kumimoji="1" lang="ja-JP" altLang="en-US" sz="4000" dirty="0" smtClean="0">
                <a:ea typeface="ＤＦ平成ゴシック体W5" pitchFamily="1" charset="-128"/>
              </a:rPr>
              <a:t>阿武隈高地から原発まで１０㌔</a:t>
            </a:r>
            <a:endParaRPr kumimoji="1" lang="ja-JP" altLang="en-US" sz="4000" dirty="0"/>
          </a:p>
        </p:txBody>
      </p:sp>
      <p:sp>
        <p:nvSpPr>
          <p:cNvPr id="3" name="テキスト ボックス 2"/>
          <p:cNvSpPr txBox="1"/>
          <p:nvPr/>
        </p:nvSpPr>
        <p:spPr>
          <a:xfrm>
            <a:off x="395536" y="1168309"/>
            <a:ext cx="8208912" cy="400110"/>
          </a:xfrm>
          <a:prstGeom prst="rect">
            <a:avLst/>
          </a:prstGeom>
          <a:noFill/>
        </p:spPr>
        <p:txBody>
          <a:bodyPr wrap="square" rtlCol="0">
            <a:spAutoFit/>
          </a:bodyPr>
          <a:lstStyle/>
          <a:p>
            <a:pPr algn="ctr"/>
            <a:r>
              <a:rPr lang="ja-JP" altLang="en-US" sz="2000" b="1" dirty="0" smtClean="0">
                <a:solidFill>
                  <a:srgbClr val="FF0000"/>
                </a:solidFill>
                <a:ea typeface="ＤＨＰ平成ゴシックW5" panose="02010601000101010101" pitchFamily="2" charset="-128"/>
              </a:rPr>
              <a:t>阿武隈山系から</a:t>
            </a:r>
            <a:r>
              <a:rPr lang="ja-JP" altLang="en-US" sz="2000" b="1" dirty="0">
                <a:solidFill>
                  <a:srgbClr val="FF0000"/>
                </a:solidFill>
                <a:ea typeface="ＤＨＰ平成ゴシックW5" panose="02010601000101010101" pitchFamily="2" charset="-128"/>
              </a:rPr>
              <a:t>遠望した</a:t>
            </a:r>
            <a:r>
              <a:rPr lang="ja-JP" altLang="en-US" sz="2000" b="1" dirty="0" err="1" smtClean="0">
                <a:solidFill>
                  <a:srgbClr val="FF0000"/>
                </a:solidFill>
                <a:ea typeface="ＤＨＰ平成ゴシックW5" panose="02010601000101010101" pitchFamily="2" charset="-128"/>
              </a:rPr>
              <a:t>原発原発</a:t>
            </a:r>
            <a:r>
              <a:rPr lang="ja-JP" altLang="en-US" sz="2000" b="1" dirty="0" smtClean="0">
                <a:solidFill>
                  <a:srgbClr val="FF0000"/>
                </a:solidFill>
                <a:ea typeface="ＤＨＰ平成ゴシックW5" panose="02010601000101010101" pitchFamily="2" charset="-128"/>
              </a:rPr>
              <a:t>がすぐ近くに見える</a:t>
            </a:r>
            <a:endParaRPr kumimoji="1" lang="ja-JP" altLang="en-US" sz="2000" b="1" dirty="0">
              <a:solidFill>
                <a:srgbClr val="FF0000"/>
              </a:solidFill>
              <a:ea typeface="ＤＨＰ平成ゴシックW5" panose="02010601000101010101" pitchFamily="2" charset="-128"/>
            </a:endParaRPr>
          </a:p>
        </p:txBody>
      </p:sp>
    </p:spTree>
    <p:extLst>
      <p:ext uri="{BB962C8B-B14F-4D97-AF65-F5344CB8AC3E}">
        <p14:creationId xmlns:p14="http://schemas.microsoft.com/office/powerpoint/2010/main" val="32798127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69455" y="1443554"/>
            <a:ext cx="8214374" cy="4937775"/>
          </a:xfrm>
          <a:prstGeom prst="rect">
            <a:avLst/>
          </a:prstGeom>
        </p:spPr>
      </p:pic>
      <p:pic>
        <p:nvPicPr>
          <p:cNvPr id="5"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4581128"/>
            <a:ext cx="3105912" cy="1886711"/>
          </a:xfrm>
          <a:prstGeom prst="rect">
            <a:avLst/>
          </a:prstGeom>
        </p:spPr>
      </p:pic>
      <p:sp>
        <p:nvSpPr>
          <p:cNvPr id="3" name="テキスト ボックス 2"/>
          <p:cNvSpPr txBox="1"/>
          <p:nvPr/>
        </p:nvSpPr>
        <p:spPr>
          <a:xfrm>
            <a:off x="683568" y="1043444"/>
            <a:ext cx="7997672" cy="400110"/>
          </a:xfrm>
          <a:prstGeom prst="rect">
            <a:avLst/>
          </a:prstGeom>
          <a:noFill/>
        </p:spPr>
        <p:txBody>
          <a:bodyPr wrap="square" rtlCol="0">
            <a:spAutoFit/>
          </a:bodyPr>
          <a:lstStyle/>
          <a:p>
            <a:pPr algn="ctr"/>
            <a:r>
              <a:rPr kumimoji="1" lang="ja-JP" altLang="en-US" sz="2000" b="1" dirty="0" smtClean="0">
                <a:solidFill>
                  <a:srgbClr val="FF0000"/>
                </a:solidFill>
                <a:ea typeface="ＤＨＰ平成ゴシックW5" panose="02010601000101010101" pitchFamily="2" charset="-128"/>
              </a:rPr>
              <a:t>東電の説明は「原子力発電所は岩盤の上に建設して･･･だった！</a:t>
            </a:r>
            <a:endParaRPr kumimoji="1" lang="ja-JP" altLang="en-US" sz="2000" b="1" dirty="0">
              <a:solidFill>
                <a:srgbClr val="FF0000"/>
              </a:solidFill>
              <a:ea typeface="ＤＨＰ平成ゴシックW5" panose="02010601000101010101" pitchFamily="2" charset="-128"/>
            </a:endParaRPr>
          </a:p>
        </p:txBody>
      </p:sp>
      <p:sp>
        <p:nvSpPr>
          <p:cNvPr id="8" name="タイトル 7"/>
          <p:cNvSpPr>
            <a:spLocks noGrp="1"/>
          </p:cNvSpPr>
          <p:nvPr>
            <p:ph type="title"/>
          </p:nvPr>
        </p:nvSpPr>
        <p:spPr>
          <a:xfrm>
            <a:off x="179512" y="274638"/>
            <a:ext cx="8507288" cy="922114"/>
          </a:xfrm>
        </p:spPr>
        <p:txBody>
          <a:bodyPr/>
          <a:lstStyle/>
          <a:p>
            <a:pPr lvl="1" algn="ctr"/>
            <a:r>
              <a:rPr kumimoji="1" lang="ja-JP" altLang="en-US" sz="4400" dirty="0" smtClean="0">
                <a:ea typeface="ＤＦ平成ゴシック体W5" panose="02010609000101010101" pitchFamily="1" charset="-128"/>
              </a:rPr>
              <a:t>「原発は岩盤の上</a:t>
            </a:r>
            <a:r>
              <a:rPr lang="ja-JP" altLang="en-US" sz="4400" dirty="0">
                <a:ea typeface="ＤＦ平成ゴシック体W5" panose="02010609000101010101" pitchFamily="1" charset="-128"/>
              </a:rPr>
              <a:t>に</a:t>
            </a:r>
            <a:r>
              <a:rPr lang="ja-JP" altLang="en-US" sz="4400" dirty="0" smtClean="0">
                <a:ea typeface="ＤＦ平成ゴシック体W5" panose="02010609000101010101" pitchFamily="1" charset="-128"/>
              </a:rPr>
              <a:t>･･･</a:t>
            </a:r>
            <a:r>
              <a:rPr lang="en-US" altLang="ja-JP" sz="4400" dirty="0" smtClean="0">
                <a:ea typeface="ＤＦ平成ゴシック体W5" panose="02010609000101010101" pitchFamily="1" charset="-128"/>
              </a:rPr>
              <a:t>｣</a:t>
            </a:r>
            <a:r>
              <a:rPr lang="ja-JP" altLang="en-US" sz="4400" dirty="0" smtClean="0">
                <a:ea typeface="ＤＦ平成ゴシック体W5" panose="02010609000101010101" pitchFamily="1" charset="-128"/>
              </a:rPr>
              <a:t>は</a:t>
            </a:r>
            <a:r>
              <a:rPr kumimoji="1" lang="ja-JP" altLang="en-US" sz="4400" dirty="0" smtClean="0">
                <a:ea typeface="ＤＦ平成ゴシック体W5" panose="02010609000101010101" pitchFamily="1" charset="-128"/>
              </a:rPr>
              <a:t>大嘘</a:t>
            </a:r>
            <a:endParaRPr kumimoji="1" lang="ja-JP" altLang="en-US" sz="4400" dirty="0">
              <a:ea typeface="ＤＦ平成ゴシック体W5" panose="02010609000101010101" pitchFamily="1" charset="-128"/>
            </a:endParaRPr>
          </a:p>
        </p:txBody>
      </p:sp>
      <p:cxnSp>
        <p:nvCxnSpPr>
          <p:cNvPr id="6" name="直線コネクタ 5"/>
          <p:cNvCxnSpPr/>
          <p:nvPr/>
        </p:nvCxnSpPr>
        <p:spPr>
          <a:xfrm flipV="1">
            <a:off x="8681240" y="2568530"/>
            <a:ext cx="0" cy="75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5106676" y="3068960"/>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0354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80914"/>
            <a:ext cx="9144000" cy="922114"/>
          </a:xfrm>
        </p:spPr>
        <p:txBody>
          <a:bodyPr/>
          <a:lstStyle/>
          <a:p>
            <a:pPr lvl="1" algn="ctr"/>
            <a:r>
              <a:rPr kumimoji="1" lang="ja-JP" altLang="en-US" sz="4400" b="1" dirty="0" smtClean="0">
                <a:ea typeface="ＤＨＰ平成ゴシックW5" panose="02010601000101010101" pitchFamily="2" charset="-128"/>
              </a:rPr>
              <a:t>原発をめがけて流れる地下水！</a:t>
            </a:r>
            <a:endParaRPr kumimoji="1" lang="ja-JP" altLang="en-US" sz="4400" b="1" dirty="0">
              <a:ea typeface="ＤＨＰ平成ゴシックW5" panose="02010601000101010101" pitchFamily="2" charset="-128"/>
            </a:endParaRPr>
          </a:p>
        </p:txBody>
      </p:sp>
      <p:pic>
        <p:nvPicPr>
          <p:cNvPr id="6" name="コンテンツ プレースホルダー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3280" y="2204864"/>
            <a:ext cx="8640960" cy="4896544"/>
          </a:xfrm>
          <a:prstGeom prst="rect">
            <a:avLst/>
          </a:prstGeom>
        </p:spPr>
      </p:pic>
      <p:sp>
        <p:nvSpPr>
          <p:cNvPr id="8" name="テキスト ボックス 7"/>
          <p:cNvSpPr txBox="1"/>
          <p:nvPr/>
        </p:nvSpPr>
        <p:spPr>
          <a:xfrm>
            <a:off x="381556" y="1220969"/>
            <a:ext cx="8496944" cy="400110"/>
          </a:xfrm>
          <a:prstGeom prst="rect">
            <a:avLst/>
          </a:prstGeom>
          <a:noFill/>
        </p:spPr>
        <p:txBody>
          <a:bodyPr wrap="square" rtlCol="0">
            <a:spAutoFit/>
          </a:bodyPr>
          <a:lstStyle/>
          <a:p>
            <a:pPr algn="ctr"/>
            <a:r>
              <a:rPr kumimoji="1" lang="ja-JP" altLang="en-US" sz="2000" b="1" dirty="0" smtClean="0">
                <a:solidFill>
                  <a:srgbClr val="FF0000"/>
                </a:solidFill>
                <a:ea typeface="ＤＦ平成ゴシック体W5" panose="02010609000101010101" pitchFamily="1" charset="-128"/>
              </a:rPr>
              <a:t>双葉郡の阿武隈山系にはダムが５つあり</a:t>
            </a:r>
            <a:r>
              <a:rPr lang="ja-JP" altLang="en-US" sz="2000" b="1" dirty="0">
                <a:solidFill>
                  <a:srgbClr val="FF0000"/>
                </a:solidFill>
                <a:ea typeface="ＤＦ平成ゴシック体W5" panose="02010609000101010101" pitchFamily="1" charset="-128"/>
              </a:rPr>
              <a:t>地下水と</a:t>
            </a:r>
            <a:r>
              <a:rPr lang="ja-JP" altLang="en-US" sz="2000" b="1" dirty="0" smtClean="0">
                <a:solidFill>
                  <a:srgbClr val="FF0000"/>
                </a:solidFill>
                <a:ea typeface="ＤＦ平成ゴシック体W5" panose="02010609000101010101" pitchFamily="1" charset="-128"/>
              </a:rPr>
              <a:t>して海へ･･･</a:t>
            </a:r>
            <a:endParaRPr kumimoji="1" lang="ja-JP" altLang="en-US" sz="2000" b="1" dirty="0">
              <a:solidFill>
                <a:srgbClr val="FF0000"/>
              </a:solidFill>
              <a:ea typeface="ＤＦ平成ゴシック体W5" panose="02010609000101010101" pitchFamily="1" charset="-128"/>
            </a:endParaRPr>
          </a:p>
        </p:txBody>
      </p:sp>
    </p:spTree>
    <p:extLst>
      <p:ext uri="{BB962C8B-B14F-4D97-AF65-F5344CB8AC3E}">
        <p14:creationId xmlns:p14="http://schemas.microsoft.com/office/powerpoint/2010/main" val="11642253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74638"/>
            <a:ext cx="8784976" cy="634082"/>
          </a:xfrm>
        </p:spPr>
        <p:txBody>
          <a:bodyPr>
            <a:noAutofit/>
          </a:bodyPr>
          <a:lstStyle/>
          <a:p>
            <a:pPr lvl="1" algn="ctr"/>
            <a:r>
              <a:rPr kumimoji="1" lang="ja-JP" altLang="en-US" sz="4400" dirty="0" smtClean="0">
                <a:ea typeface="ＤＨＰ平成ゴシックW5" panose="02010601000101010101" pitchFamily="2" charset="-128"/>
              </a:rPr>
              <a:t>第一原発敷地には河川と分水界</a:t>
            </a:r>
            <a:endParaRPr kumimoji="1" lang="ja-JP" altLang="en-US" sz="4400" dirty="0">
              <a:ea typeface="ＤＨＰ平成ゴシックW5" panose="02010601000101010101" pitchFamily="2" charset="-128"/>
            </a:endParaRPr>
          </a:p>
        </p:txBody>
      </p:sp>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23528" y="1412776"/>
            <a:ext cx="8496944" cy="5184576"/>
          </a:xfrm>
          <a:prstGeom prst="rect">
            <a:avLst/>
          </a:prstGeom>
        </p:spPr>
      </p:pic>
      <p:sp>
        <p:nvSpPr>
          <p:cNvPr id="5" name="テキスト ボックス 4"/>
          <p:cNvSpPr txBox="1"/>
          <p:nvPr/>
        </p:nvSpPr>
        <p:spPr>
          <a:xfrm>
            <a:off x="323528" y="1052736"/>
            <a:ext cx="8424936" cy="400110"/>
          </a:xfrm>
          <a:prstGeom prst="rect">
            <a:avLst/>
          </a:prstGeom>
          <a:noFill/>
        </p:spPr>
        <p:txBody>
          <a:bodyPr wrap="square" rtlCol="0">
            <a:spAutoFit/>
          </a:bodyPr>
          <a:lstStyle/>
          <a:p>
            <a:pPr algn="ctr"/>
            <a:r>
              <a:rPr kumimoji="1" lang="ja-JP" altLang="en-US" sz="2000" b="1" dirty="0" smtClean="0">
                <a:solidFill>
                  <a:srgbClr val="FF0000"/>
                </a:solidFill>
                <a:ea typeface="ＤＨＰ平成ゴシックW5" panose="02010601000101010101" pitchFamily="2" charset="-128"/>
              </a:rPr>
              <a:t>第一原発の敷地は</a:t>
            </a:r>
            <a:r>
              <a:rPr lang="ja-JP" altLang="en-US" sz="2000" b="1" dirty="0" smtClean="0">
                <a:solidFill>
                  <a:srgbClr val="FF0000"/>
                </a:solidFill>
                <a:ea typeface="ＤＨＰ平成ゴシックW5" panose="02010601000101010101" pitchFamily="2" charset="-128"/>
              </a:rPr>
              <a:t>河川が幾筋にも流れ水が集まる場所</a:t>
            </a:r>
            <a:endParaRPr kumimoji="1" lang="ja-JP" altLang="en-US" sz="2000" b="1" dirty="0">
              <a:solidFill>
                <a:srgbClr val="FF0000"/>
              </a:solidFill>
              <a:ea typeface="ＤＨＰ平成ゴシックW5" panose="02010601000101010101" pitchFamily="2" charset="-128"/>
            </a:endParaRPr>
          </a:p>
        </p:txBody>
      </p:sp>
    </p:spTree>
    <p:extLst>
      <p:ext uri="{BB962C8B-B14F-4D97-AF65-F5344CB8AC3E}">
        <p14:creationId xmlns:p14="http://schemas.microsoft.com/office/powerpoint/2010/main" val="29501963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normAutofit/>
          </a:bodyPr>
          <a:lstStyle/>
          <a:p>
            <a:pPr lvl="1" algn="ctr"/>
            <a:r>
              <a:rPr kumimoji="1" lang="ja-JP" altLang="en-US" sz="4400" dirty="0" smtClean="0">
                <a:ea typeface="ＤＦ平成ゴシック体W5" panose="02010609000101010101" pitchFamily="1" charset="-128"/>
              </a:rPr>
              <a:t>透水層に建つ第一原発</a:t>
            </a:r>
            <a:endParaRPr kumimoji="1" lang="ja-JP" altLang="en-US" sz="4400" dirty="0">
              <a:ea typeface="ＤＦ平成ゴシック体W5" panose="02010609000101010101" pitchFamily="1" charset="-128"/>
            </a:endParaRPr>
          </a:p>
        </p:txBody>
      </p:sp>
      <p:pic>
        <p:nvPicPr>
          <p:cNvPr id="4" name="コンテンツ プレースホルダー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33924" y="1902842"/>
            <a:ext cx="8529596" cy="4713619"/>
          </a:xfrm>
          <a:prstGeom prst="rect">
            <a:avLst/>
          </a:prstGeom>
        </p:spPr>
      </p:pic>
      <p:sp>
        <p:nvSpPr>
          <p:cNvPr id="3" name="テキスト ボックス 2"/>
          <p:cNvSpPr txBox="1"/>
          <p:nvPr/>
        </p:nvSpPr>
        <p:spPr>
          <a:xfrm>
            <a:off x="323528" y="1052736"/>
            <a:ext cx="8424936" cy="830997"/>
          </a:xfrm>
          <a:prstGeom prst="rect">
            <a:avLst/>
          </a:prstGeom>
          <a:noFill/>
        </p:spPr>
        <p:txBody>
          <a:bodyPr wrap="square" rtlCol="0">
            <a:spAutoFit/>
          </a:bodyPr>
          <a:lstStyle/>
          <a:p>
            <a:r>
              <a:rPr kumimoji="1" lang="ja-JP" altLang="en-US" dirty="0" smtClean="0">
                <a:solidFill>
                  <a:srgbClr val="FF0000"/>
                </a:solidFill>
                <a:ea typeface="ＤＦ平成ゴシック体W5" panose="02010609000101010101" pitchFamily="1" charset="-128"/>
              </a:rPr>
              <a:t>　</a:t>
            </a:r>
            <a:r>
              <a:rPr kumimoji="1" lang="ja-JP" altLang="en-US" sz="2400" dirty="0" smtClean="0">
                <a:solidFill>
                  <a:srgbClr val="FF0000"/>
                </a:solidFill>
                <a:ea typeface="ＤＦ平成ゴシック体W5" panose="02010609000101010101" pitchFamily="1" charset="-128"/>
              </a:rPr>
              <a:t>３０㍍の断崖を削り地下水が流れる透水層２つ（砂岩、砂礫など水を通しやすい地層）を切った上に</a:t>
            </a:r>
            <a:r>
              <a:rPr lang="ja-JP" altLang="en-US" sz="2400" dirty="0" smtClean="0">
                <a:solidFill>
                  <a:srgbClr val="FF0000"/>
                </a:solidFill>
                <a:ea typeface="ＤＦ平成ゴシック体W5" panose="02010609000101010101" pitchFamily="1" charset="-128"/>
              </a:rPr>
              <a:t>建つ第一原発</a:t>
            </a:r>
            <a:endParaRPr kumimoji="1" lang="ja-JP" altLang="en-US" sz="2400" dirty="0">
              <a:solidFill>
                <a:srgbClr val="FF0000"/>
              </a:solidFill>
              <a:ea typeface="ＤＦ平成ゴシック体W5" panose="02010609000101010101" pitchFamily="1" charset="-128"/>
            </a:endParaRPr>
          </a:p>
        </p:txBody>
      </p:sp>
    </p:spTree>
    <p:extLst>
      <p:ext uri="{BB962C8B-B14F-4D97-AF65-F5344CB8AC3E}">
        <p14:creationId xmlns:p14="http://schemas.microsoft.com/office/powerpoint/2010/main" val="386428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74638"/>
            <a:ext cx="8748972" cy="634082"/>
          </a:xfrm>
        </p:spPr>
        <p:txBody>
          <a:bodyPr>
            <a:noAutofit/>
          </a:bodyPr>
          <a:lstStyle/>
          <a:p>
            <a:pPr lvl="1" algn="ctr"/>
            <a:r>
              <a:rPr kumimoji="1" lang="ja-JP" altLang="en-US" sz="4000" b="1" dirty="0" smtClean="0">
                <a:ea typeface="ＤＦ平成ゴシック体W5" panose="02010609000101010101" pitchFamily="1" charset="-128"/>
              </a:rPr>
              <a:t>地層はザルのようなもの！</a:t>
            </a:r>
            <a:endParaRPr kumimoji="1" lang="ja-JP" altLang="en-US" sz="4000" b="1" dirty="0">
              <a:ea typeface="ＤＦ平成ゴシック体W5" panose="02010609000101010101" pitchFamily="1" charset="-128"/>
            </a:endParaRPr>
          </a:p>
        </p:txBody>
      </p:sp>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46482" y="4049170"/>
            <a:ext cx="6311036" cy="2277702"/>
          </a:xfrm>
          <a:prstGeom prst="rect">
            <a:avLst/>
          </a:prstGeom>
        </p:spPr>
      </p:pic>
      <p:pic>
        <p:nvPicPr>
          <p:cNvPr id="5"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3897312"/>
            <a:ext cx="1890896" cy="2790440"/>
          </a:xfrm>
          <a:prstGeom prst="rect">
            <a:avLst/>
          </a:prstGeom>
        </p:spPr>
      </p:pic>
      <p:pic>
        <p:nvPicPr>
          <p:cNvPr id="6" name="コンテンツ プレースホルダー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1303282"/>
            <a:ext cx="7920880" cy="2376264"/>
          </a:xfrm>
          <a:prstGeom prst="rect">
            <a:avLst/>
          </a:prstGeom>
        </p:spPr>
      </p:pic>
      <p:sp>
        <p:nvSpPr>
          <p:cNvPr id="3" name="テキスト ボックス 2"/>
          <p:cNvSpPr txBox="1"/>
          <p:nvPr/>
        </p:nvSpPr>
        <p:spPr>
          <a:xfrm>
            <a:off x="971600" y="981382"/>
            <a:ext cx="7723544" cy="400110"/>
          </a:xfrm>
          <a:prstGeom prst="rect">
            <a:avLst/>
          </a:prstGeom>
          <a:noFill/>
        </p:spPr>
        <p:txBody>
          <a:bodyPr wrap="square" rtlCol="0">
            <a:spAutoFit/>
          </a:bodyPr>
          <a:lstStyle/>
          <a:p>
            <a:pPr algn="ctr"/>
            <a:r>
              <a:rPr kumimoji="1" lang="ja-JP" altLang="en-US" dirty="0" smtClean="0">
                <a:ea typeface="ＤＦ平成ゴシック体W5" panose="02010609000101010101" pitchFamily="1" charset="-128"/>
              </a:rPr>
              <a:t>　</a:t>
            </a:r>
            <a:r>
              <a:rPr kumimoji="1" lang="ja-JP" altLang="en-US" sz="2000" dirty="0" smtClean="0">
                <a:solidFill>
                  <a:srgbClr val="FF0000"/>
                </a:solidFill>
                <a:ea typeface="ＤＦ平成ゴシック体W5" panose="02010609000101010101" pitchFamily="1" charset="-128"/>
              </a:rPr>
              <a:t>双葉郡の地層は５００㍍まで多賀層群</a:t>
            </a:r>
            <a:r>
              <a:rPr kumimoji="1" lang="ja-JP" altLang="en-US" dirty="0" smtClean="0">
                <a:solidFill>
                  <a:srgbClr val="FF0000"/>
                </a:solidFill>
                <a:ea typeface="ＤＦ平成ゴシック体W5" panose="02010609000101010101" pitchFamily="1" charset="-128"/>
              </a:rPr>
              <a:t>　　　　</a:t>
            </a:r>
            <a:r>
              <a:rPr kumimoji="1" lang="ja-JP" altLang="en-US" sz="1200" dirty="0" smtClean="0">
                <a:ea typeface="ＤＦ平成ゴシック体W5" panose="02010609000101010101" pitchFamily="1" charset="-128"/>
              </a:rPr>
              <a:t>富岡町史</a:t>
            </a:r>
            <a:endParaRPr kumimoji="1" lang="ja-JP" altLang="en-US" sz="1200" dirty="0">
              <a:ea typeface="ＤＦ平成ゴシック体W5" panose="02010609000101010101" pitchFamily="1" charset="-128"/>
            </a:endParaRPr>
          </a:p>
        </p:txBody>
      </p:sp>
      <p:sp>
        <p:nvSpPr>
          <p:cNvPr id="7" name="テキスト ボックス 6"/>
          <p:cNvSpPr txBox="1"/>
          <p:nvPr/>
        </p:nvSpPr>
        <p:spPr>
          <a:xfrm>
            <a:off x="1639029" y="3712646"/>
            <a:ext cx="4752528" cy="369332"/>
          </a:xfrm>
          <a:prstGeom prst="rect">
            <a:avLst/>
          </a:prstGeom>
          <a:noFill/>
        </p:spPr>
        <p:txBody>
          <a:bodyPr wrap="square" rtlCol="0">
            <a:spAutoFit/>
          </a:bodyPr>
          <a:lstStyle/>
          <a:p>
            <a:r>
              <a:rPr kumimoji="1" lang="ja-JP" altLang="en-US" dirty="0" smtClean="0">
                <a:ea typeface="ＤＦ平成ゴシック体W5" panose="02010609000101010101" pitchFamily="1" charset="-128"/>
              </a:rPr>
              <a:t>　</a:t>
            </a:r>
            <a:r>
              <a:rPr kumimoji="1" lang="ja-JP" altLang="en-US" dirty="0" smtClean="0">
                <a:solidFill>
                  <a:srgbClr val="FF0000"/>
                </a:solidFill>
                <a:ea typeface="ＤＦ平成ゴシック体W5" panose="02010609000101010101" pitchFamily="1" charset="-128"/>
              </a:rPr>
              <a:t>第二原発も同じ多賀層群の上に建つ</a:t>
            </a:r>
            <a:endParaRPr kumimoji="1" lang="ja-JP" altLang="en-US" dirty="0">
              <a:solidFill>
                <a:srgbClr val="FF0000"/>
              </a:solidFill>
              <a:ea typeface="ＤＦ平成ゴシック体W5" panose="02010609000101010101" pitchFamily="1" charset="-128"/>
            </a:endParaRPr>
          </a:p>
        </p:txBody>
      </p:sp>
      <p:sp>
        <p:nvSpPr>
          <p:cNvPr id="9" name="テキスト ボックス 8"/>
          <p:cNvSpPr txBox="1"/>
          <p:nvPr/>
        </p:nvSpPr>
        <p:spPr>
          <a:xfrm>
            <a:off x="6421786" y="3587365"/>
            <a:ext cx="2520280" cy="338554"/>
          </a:xfrm>
          <a:prstGeom prst="rect">
            <a:avLst/>
          </a:prstGeom>
          <a:noFill/>
        </p:spPr>
        <p:txBody>
          <a:bodyPr wrap="square" rtlCol="0">
            <a:spAutoFit/>
          </a:bodyPr>
          <a:lstStyle/>
          <a:p>
            <a:r>
              <a:rPr kumimoji="1" lang="ja-JP" altLang="en-US" sz="1600" dirty="0" smtClean="0">
                <a:solidFill>
                  <a:srgbClr val="FF0000"/>
                </a:solidFill>
                <a:ea typeface="ＤＦ平成ゴシック体W5" panose="02010609000101010101" pitchFamily="1" charset="-128"/>
              </a:rPr>
              <a:t>　ボーリング柱状図区分</a:t>
            </a:r>
            <a:endParaRPr kumimoji="1" lang="ja-JP" altLang="en-US" sz="1600" dirty="0">
              <a:solidFill>
                <a:srgbClr val="FF0000"/>
              </a:solidFill>
              <a:ea typeface="ＤＦ平成ゴシック体W5" panose="02010609000101010101" pitchFamily="1" charset="-128"/>
            </a:endParaRPr>
          </a:p>
        </p:txBody>
      </p:sp>
      <p:sp>
        <p:nvSpPr>
          <p:cNvPr id="11" name="テキスト ボックス 10"/>
          <p:cNvSpPr txBox="1"/>
          <p:nvPr/>
        </p:nvSpPr>
        <p:spPr>
          <a:xfrm>
            <a:off x="2140377" y="6213909"/>
            <a:ext cx="4896544" cy="369332"/>
          </a:xfrm>
          <a:prstGeom prst="rect">
            <a:avLst/>
          </a:prstGeom>
          <a:noFill/>
        </p:spPr>
        <p:txBody>
          <a:bodyPr wrap="square" rtlCol="0">
            <a:spAutoFit/>
          </a:bodyPr>
          <a:lstStyle/>
          <a:p>
            <a:r>
              <a:rPr kumimoji="1" lang="ja-JP" altLang="en-US" dirty="0" smtClean="0"/>
              <a:t>　　　　　　</a:t>
            </a:r>
            <a:r>
              <a:rPr kumimoji="1" lang="ja-JP" altLang="en-US" sz="1600" dirty="0" smtClean="0">
                <a:ea typeface="ＤＦ平成ゴシック体W5" panose="02010609000101010101" pitchFamily="1" charset="-128"/>
              </a:rPr>
              <a:t>第二原発原子炉予定地地質断面図</a:t>
            </a:r>
            <a:endParaRPr kumimoji="1" lang="ja-JP" altLang="en-US" sz="1600" dirty="0">
              <a:ea typeface="ＤＦ平成ゴシック体W5" panose="02010609000101010101" pitchFamily="1" charset="-128"/>
            </a:endParaRPr>
          </a:p>
        </p:txBody>
      </p:sp>
    </p:spTree>
    <p:extLst>
      <p:ext uri="{BB962C8B-B14F-4D97-AF65-F5344CB8AC3E}">
        <p14:creationId xmlns:p14="http://schemas.microsoft.com/office/powerpoint/2010/main" val="1468855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57200" y="260648"/>
            <a:ext cx="8229600" cy="706090"/>
          </a:xfrm>
        </p:spPr>
        <p:txBody>
          <a:bodyPr>
            <a:noAutofit/>
          </a:bodyPr>
          <a:lstStyle/>
          <a:p>
            <a:pPr lvl="1" algn="ctr"/>
            <a:r>
              <a:rPr kumimoji="1" lang="ja-JP" altLang="en-US" sz="4400" dirty="0" smtClean="0">
                <a:ea typeface="ＤＦ平成ゴシック体W5" panose="02010609000101010101" pitchFamily="1" charset="-128"/>
              </a:rPr>
              <a:t>原発は短周期地震動に弱い！</a:t>
            </a:r>
            <a:br>
              <a:rPr kumimoji="1" lang="ja-JP" altLang="en-US" sz="4400" dirty="0" smtClean="0">
                <a:ea typeface="ＤＦ平成ゴシック体W5" panose="02010609000101010101" pitchFamily="1" charset="-128"/>
              </a:rPr>
            </a:br>
            <a:r>
              <a:rPr kumimoji="1" lang="ja-JP" altLang="en-US" sz="3600" dirty="0" smtClean="0">
                <a:solidFill>
                  <a:srgbClr val="FF0000"/>
                </a:solidFill>
              </a:rPr>
              <a:t>ビビリ振動は０</a:t>
            </a:r>
            <a:r>
              <a:rPr kumimoji="1" lang="en-US" altLang="ja-JP" sz="3600" dirty="0" smtClean="0">
                <a:solidFill>
                  <a:srgbClr val="FF0000"/>
                </a:solidFill>
              </a:rPr>
              <a:t>.</a:t>
            </a:r>
            <a:r>
              <a:rPr kumimoji="1" lang="ja-JP" altLang="en-US" sz="3600" dirty="0" smtClean="0">
                <a:solidFill>
                  <a:srgbClr val="FF0000"/>
                </a:solidFill>
              </a:rPr>
              <a:t>１～０</a:t>
            </a:r>
            <a:r>
              <a:rPr kumimoji="1" lang="en-US" altLang="ja-JP" sz="3600" dirty="0" smtClean="0">
                <a:solidFill>
                  <a:srgbClr val="FF0000"/>
                </a:solidFill>
              </a:rPr>
              <a:t>.</a:t>
            </a:r>
            <a:r>
              <a:rPr kumimoji="1" lang="ja-JP" altLang="en-US" sz="3600" dirty="0" smtClean="0">
                <a:solidFill>
                  <a:srgbClr val="FF0000"/>
                </a:solidFill>
              </a:rPr>
              <a:t>５範囲</a:t>
            </a:r>
            <a:br>
              <a:rPr kumimoji="1" lang="ja-JP" altLang="en-US" sz="3600" dirty="0" smtClean="0">
                <a:solidFill>
                  <a:srgbClr val="FF0000"/>
                </a:solidFill>
              </a:rPr>
            </a:br>
            <a:endParaRPr kumimoji="1" lang="ja-JP" altLang="en-US" sz="3600" dirty="0">
              <a:solidFill>
                <a:srgbClr val="FF0000"/>
              </a:solidFill>
            </a:endParaRPr>
          </a:p>
        </p:txBody>
      </p:sp>
      <p:pic>
        <p:nvPicPr>
          <p:cNvPr id="5" name="コンテンツ プレースホルダー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51520" y="1484784"/>
            <a:ext cx="5544616" cy="4993622"/>
          </a:xfrm>
          <a:prstGeom prst="rect">
            <a:avLst/>
          </a:prstGeom>
        </p:spPr>
      </p:pic>
      <p:sp>
        <p:nvSpPr>
          <p:cNvPr id="7" name="テキスト ボックス 6"/>
          <p:cNvSpPr txBox="1"/>
          <p:nvPr/>
        </p:nvSpPr>
        <p:spPr>
          <a:xfrm>
            <a:off x="4572000" y="6201407"/>
            <a:ext cx="1656184" cy="276999"/>
          </a:xfrm>
          <a:prstGeom prst="rect">
            <a:avLst/>
          </a:prstGeom>
          <a:noFill/>
        </p:spPr>
        <p:txBody>
          <a:bodyPr wrap="square" rtlCol="0">
            <a:spAutoFit/>
          </a:bodyPr>
          <a:lstStyle/>
          <a:p>
            <a:r>
              <a:rPr kumimoji="1" lang="ja-JP" altLang="en-US" sz="1200" dirty="0" smtClean="0">
                <a:ea typeface="ＤＦ平成ゴシック体W5" panose="02010609000101010101" pitchFamily="1" charset="-128"/>
              </a:rPr>
              <a:t>東京大学出版会</a:t>
            </a:r>
            <a:endParaRPr kumimoji="1" lang="ja-JP" altLang="en-US" sz="1200" dirty="0">
              <a:ea typeface="ＤＦ平成ゴシック体W5" panose="02010609000101010101" pitchFamily="1"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8475" y="4433571"/>
            <a:ext cx="2880320" cy="2213707"/>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823657"/>
            <a:ext cx="2826635" cy="2061554"/>
          </a:xfrm>
          <a:prstGeom prst="rect">
            <a:avLst/>
          </a:prstGeom>
        </p:spPr>
      </p:pic>
      <p:sp>
        <p:nvSpPr>
          <p:cNvPr id="6" name="テキスト ボックス 5"/>
          <p:cNvSpPr txBox="1"/>
          <p:nvPr/>
        </p:nvSpPr>
        <p:spPr>
          <a:xfrm>
            <a:off x="5940152" y="4061220"/>
            <a:ext cx="2916966" cy="369332"/>
          </a:xfrm>
          <a:prstGeom prst="rect">
            <a:avLst/>
          </a:prstGeom>
          <a:noFill/>
        </p:spPr>
        <p:txBody>
          <a:bodyPr wrap="square" rtlCol="0">
            <a:spAutoFit/>
          </a:bodyPr>
          <a:lstStyle/>
          <a:p>
            <a:r>
              <a:rPr kumimoji="1" lang="ja-JP" altLang="en-US" dirty="0" smtClean="0">
                <a:solidFill>
                  <a:srgbClr val="FF0000"/>
                </a:solidFill>
                <a:ea typeface="ＤＦ平成ゴシック体W5" panose="02010609000101010101" pitchFamily="1" charset="-128"/>
              </a:rPr>
              <a:t> 原発はビヒリ振動に弱い</a:t>
            </a:r>
            <a:endParaRPr kumimoji="1" lang="ja-JP" altLang="en-US" dirty="0">
              <a:solidFill>
                <a:srgbClr val="FF0000"/>
              </a:solidFill>
              <a:ea typeface="ＤＦ平成ゴシック体W5" panose="02010609000101010101" pitchFamily="1" charset="-128"/>
            </a:endParaRPr>
          </a:p>
        </p:txBody>
      </p:sp>
      <p:sp>
        <p:nvSpPr>
          <p:cNvPr id="8" name="テキスト ボックス 7"/>
          <p:cNvSpPr txBox="1"/>
          <p:nvPr/>
        </p:nvSpPr>
        <p:spPr>
          <a:xfrm>
            <a:off x="5940152" y="1485103"/>
            <a:ext cx="3096344" cy="338554"/>
          </a:xfrm>
          <a:prstGeom prst="rect">
            <a:avLst/>
          </a:prstGeom>
          <a:noFill/>
        </p:spPr>
        <p:txBody>
          <a:bodyPr wrap="square" rtlCol="0">
            <a:spAutoFit/>
          </a:bodyPr>
          <a:lstStyle/>
          <a:p>
            <a:r>
              <a:rPr kumimoji="1" lang="ja-JP" altLang="en-US" sz="1600" b="1" dirty="0" smtClean="0">
                <a:solidFill>
                  <a:srgbClr val="FF0000"/>
                </a:solidFill>
                <a:ea typeface="ＤＦ平成ゴシック体W5" panose="02010609000101010101" pitchFamily="1" charset="-128"/>
              </a:rPr>
              <a:t>高層ビルはユッサユッサに弱い</a:t>
            </a:r>
            <a:endParaRPr kumimoji="1" lang="ja-JP" altLang="en-US" sz="1600" b="1" dirty="0">
              <a:solidFill>
                <a:srgbClr val="FF0000"/>
              </a:solidFill>
              <a:ea typeface="ＤＦ平成ゴシック体W5" panose="02010609000101010101" pitchFamily="1" charset="-128"/>
            </a:endParaRPr>
          </a:p>
        </p:txBody>
      </p:sp>
    </p:spTree>
    <p:extLst>
      <p:ext uri="{BB962C8B-B14F-4D97-AF65-F5344CB8AC3E}">
        <p14:creationId xmlns:p14="http://schemas.microsoft.com/office/powerpoint/2010/main" val="30260271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5642" y="3161053"/>
            <a:ext cx="6432714" cy="3168352"/>
          </a:xfrm>
          <a:prstGeom prst="rect">
            <a:avLst/>
          </a:prstGeom>
        </p:spPr>
      </p:pic>
      <p:sp>
        <p:nvSpPr>
          <p:cNvPr id="5" name="テキスト ボックス 4"/>
          <p:cNvSpPr txBox="1"/>
          <p:nvPr/>
        </p:nvSpPr>
        <p:spPr>
          <a:xfrm>
            <a:off x="2502402" y="2791721"/>
            <a:ext cx="4139194" cy="369332"/>
          </a:xfrm>
          <a:prstGeom prst="rect">
            <a:avLst/>
          </a:prstGeom>
          <a:noFill/>
        </p:spPr>
        <p:txBody>
          <a:bodyPr wrap="square" rtlCol="0">
            <a:spAutoFit/>
          </a:bodyPr>
          <a:lstStyle/>
          <a:p>
            <a:pPr algn="ctr"/>
            <a:r>
              <a:rPr lang="ja-JP" altLang="en-US" b="1" dirty="0" smtClean="0">
                <a:solidFill>
                  <a:srgbClr val="FF0000"/>
                </a:solidFill>
              </a:rPr>
              <a:t>福島原子力発電所元土木課長の論文</a:t>
            </a:r>
            <a:endParaRPr kumimoji="1" lang="ja-JP" altLang="en-US" b="1" dirty="0">
              <a:solidFill>
                <a:srgbClr val="FF0000"/>
              </a:solidFill>
            </a:endParaRPr>
          </a:p>
        </p:txBody>
      </p:sp>
      <p:sp>
        <p:nvSpPr>
          <p:cNvPr id="6" name="テキスト ボックス 5"/>
          <p:cNvSpPr txBox="1"/>
          <p:nvPr/>
        </p:nvSpPr>
        <p:spPr>
          <a:xfrm>
            <a:off x="179512" y="476672"/>
            <a:ext cx="8784975" cy="584775"/>
          </a:xfrm>
          <a:prstGeom prst="rect">
            <a:avLst/>
          </a:prstGeom>
          <a:noFill/>
        </p:spPr>
        <p:txBody>
          <a:bodyPr wrap="square" rtlCol="0">
            <a:spAutoFit/>
          </a:bodyPr>
          <a:lstStyle/>
          <a:p>
            <a:pPr algn="ctr"/>
            <a:r>
              <a:rPr lang="ja-JP" altLang="en-US" sz="3200" b="1" dirty="0" smtClean="0">
                <a:ea typeface="ＤＦ平成ゴシック体W5" panose="02010609000101010101" pitchFamily="1" charset="-128"/>
              </a:rPr>
              <a:t>双葉郡は原発を造れる場所ではなかった！</a:t>
            </a:r>
            <a:endParaRPr kumimoji="1" lang="ja-JP" altLang="en-US" sz="3200" b="1" dirty="0">
              <a:ea typeface="ＤＦ平成ゴシック体W5" panose="02010609000101010101" pitchFamily="1" charset="-128"/>
            </a:endParaRPr>
          </a:p>
        </p:txBody>
      </p:sp>
      <p:sp>
        <p:nvSpPr>
          <p:cNvPr id="2" name="正方形/長方形 1"/>
          <p:cNvSpPr/>
          <p:nvPr/>
        </p:nvSpPr>
        <p:spPr>
          <a:xfrm>
            <a:off x="899591" y="1294790"/>
            <a:ext cx="7344816" cy="1200329"/>
          </a:xfrm>
          <a:prstGeom prst="rect">
            <a:avLst/>
          </a:prstGeom>
        </p:spPr>
        <p:txBody>
          <a:bodyPr wrap="square">
            <a:spAutoFit/>
          </a:bodyPr>
          <a:lstStyle/>
          <a:p>
            <a:r>
              <a:rPr lang="ja-JP" altLang="en-US" sz="2400" dirty="0" smtClean="0"/>
              <a:t>　</a:t>
            </a:r>
            <a:r>
              <a:rPr lang="ja-JP" altLang="en-US" sz="2400" b="1" dirty="0" smtClean="0">
                <a:ea typeface="ＤＦ平成ゴシック体W5" panose="02010609000101010101" pitchFamily="1" charset="-128"/>
              </a:rPr>
              <a:t>佐伯</a:t>
            </a:r>
            <a:r>
              <a:rPr lang="ja-JP" altLang="en-US" sz="2400" b="1" dirty="0">
                <a:ea typeface="ＤＦ平成ゴシック体W5" panose="02010609000101010101" pitchFamily="1" charset="-128"/>
              </a:rPr>
              <a:t>正治元東電福島原子力建設事務所土木課長の「福島原子力発電所土木工事の概要」</a:t>
            </a:r>
            <a:r>
              <a:rPr lang="en-US" altLang="ja-JP" sz="2000" b="1" dirty="0">
                <a:ea typeface="ＤＦ平成ゴシック体W5" panose="02010609000101010101" pitchFamily="1" charset="-128"/>
              </a:rPr>
              <a:t>(</a:t>
            </a:r>
            <a:r>
              <a:rPr lang="ja-JP" altLang="en-US" sz="2000" b="1" dirty="0">
                <a:ea typeface="ＤＦ平成ゴシック体W5" panose="02010609000101010101" pitchFamily="1" charset="-128"/>
              </a:rPr>
              <a:t>資料１：土木技術</a:t>
            </a:r>
            <a:r>
              <a:rPr lang="en-US" altLang="ja-JP" sz="2000" b="1" dirty="0">
                <a:ea typeface="ＤＦ平成ゴシック体W5" panose="02010609000101010101" pitchFamily="1" charset="-128"/>
              </a:rPr>
              <a:t>22</a:t>
            </a:r>
            <a:r>
              <a:rPr lang="ja-JP" altLang="en-US" sz="2000" b="1" dirty="0">
                <a:ea typeface="ＤＦ平成ゴシック体W5" panose="02010609000101010101" pitchFamily="1" charset="-128"/>
              </a:rPr>
              <a:t>巻９号</a:t>
            </a:r>
            <a:r>
              <a:rPr lang="ja-JP" altLang="en-US" sz="2400" b="1" dirty="0">
                <a:ea typeface="ＤＦ平成ゴシック体W5" panose="02010609000101010101" pitchFamily="1" charset="-128"/>
              </a:rPr>
              <a:t>）の論文をもとにその問題点を探ってみた。</a:t>
            </a:r>
          </a:p>
        </p:txBody>
      </p:sp>
    </p:spTree>
    <p:extLst>
      <p:ext uri="{BB962C8B-B14F-4D97-AF65-F5344CB8AC3E}">
        <p14:creationId xmlns:p14="http://schemas.microsoft.com/office/powerpoint/2010/main" val="3794471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726324"/>
            <a:ext cx="8640960" cy="2943036"/>
          </a:xfrm>
          <a:prstGeom prst="rect">
            <a:avLst/>
          </a:prstGeom>
        </p:spPr>
      </p:pic>
      <p:sp>
        <p:nvSpPr>
          <p:cNvPr id="3" name="テキスト ボックス 2"/>
          <p:cNvSpPr txBox="1"/>
          <p:nvPr/>
        </p:nvSpPr>
        <p:spPr>
          <a:xfrm>
            <a:off x="2411760" y="3356992"/>
            <a:ext cx="3960440" cy="400110"/>
          </a:xfrm>
          <a:prstGeom prst="rect">
            <a:avLst/>
          </a:prstGeom>
          <a:noFill/>
        </p:spPr>
        <p:txBody>
          <a:bodyPr wrap="square" rtlCol="0">
            <a:spAutoFit/>
          </a:bodyPr>
          <a:lstStyle/>
          <a:p>
            <a:r>
              <a:rPr kumimoji="1" lang="ja-JP" altLang="en-US" dirty="0" smtClean="0">
                <a:solidFill>
                  <a:srgbClr val="FF0000"/>
                </a:solidFill>
                <a:ea typeface="ＤＦ平成ゴシック体W5" panose="02010609000101010101" pitchFamily="1" charset="-128"/>
              </a:rPr>
              <a:t>　</a:t>
            </a:r>
            <a:r>
              <a:rPr kumimoji="1" lang="ja-JP" altLang="en-US" sz="2000" b="1" dirty="0" smtClean="0">
                <a:solidFill>
                  <a:srgbClr val="FF0000"/>
                </a:solidFill>
                <a:ea typeface="ＤＦ平成ゴシック体W5" panose="02010609000101010101" pitchFamily="1" charset="-128"/>
              </a:rPr>
              <a:t>第一原発平面図、施工基面図</a:t>
            </a:r>
            <a:endParaRPr kumimoji="1" lang="ja-JP" altLang="en-US" sz="2000" b="1" dirty="0">
              <a:solidFill>
                <a:srgbClr val="FF0000"/>
              </a:solidFill>
              <a:ea typeface="ＤＦ平成ゴシック体W5" panose="02010609000101010101" pitchFamily="1" charset="-128"/>
            </a:endParaRPr>
          </a:p>
        </p:txBody>
      </p:sp>
      <p:sp>
        <p:nvSpPr>
          <p:cNvPr id="4" name="正方形/長方形 3"/>
          <p:cNvSpPr/>
          <p:nvPr/>
        </p:nvSpPr>
        <p:spPr>
          <a:xfrm>
            <a:off x="251520" y="1268760"/>
            <a:ext cx="8640960" cy="1938992"/>
          </a:xfrm>
          <a:prstGeom prst="rect">
            <a:avLst/>
          </a:prstGeom>
        </p:spPr>
        <p:txBody>
          <a:bodyPr wrap="square">
            <a:spAutoFit/>
          </a:bodyPr>
          <a:lstStyle/>
          <a:p>
            <a:r>
              <a:rPr lang="ja-JP" altLang="en-US" dirty="0"/>
              <a:t>　</a:t>
            </a:r>
            <a:r>
              <a:rPr lang="ja-JP" altLang="en-US" sz="2400" dirty="0">
                <a:solidFill>
                  <a:schemeClr val="bg2">
                    <a:lumMod val="10000"/>
                  </a:schemeClr>
                </a:solidFill>
                <a:ea typeface="ＤＦ平成ゴシック体W5" panose="02010609000101010101" pitchFamily="1" charset="-128"/>
              </a:rPr>
              <a:t>「</a:t>
            </a:r>
            <a:r>
              <a:rPr lang="ja-JP" altLang="en-US" sz="2400" b="1" dirty="0">
                <a:solidFill>
                  <a:schemeClr val="bg2">
                    <a:lumMod val="10000"/>
                  </a:schemeClr>
                </a:solidFill>
                <a:ea typeface="ＤＦ平成ゴシック体W5" panose="02010609000101010101" pitchFamily="1" charset="-128"/>
              </a:rPr>
              <a:t>まえがき」にはじまり「造成工事の概要」へと続く。そこにはこんな記述がある</a:t>
            </a:r>
            <a:r>
              <a:rPr lang="ja-JP" altLang="en-US" sz="2400" b="1" dirty="0" smtClean="0">
                <a:solidFill>
                  <a:schemeClr val="bg2">
                    <a:lumMod val="10000"/>
                  </a:schemeClr>
                </a:solidFill>
                <a:ea typeface="ＤＦ平成ゴシック体W5" panose="02010609000101010101" pitchFamily="1" charset="-128"/>
              </a:rPr>
              <a:t>「復水器に必要な土</a:t>
            </a:r>
            <a:r>
              <a:rPr lang="ja-JP" altLang="en-US" sz="2400" b="1" dirty="0">
                <a:solidFill>
                  <a:schemeClr val="bg2">
                    <a:lumMod val="10000"/>
                  </a:schemeClr>
                </a:solidFill>
                <a:ea typeface="ＤＦ平成ゴシック体W5" panose="02010609000101010101" pitchFamily="1" charset="-128"/>
              </a:rPr>
              <a:t>工費および台風時の高波および津波に対しても十分安全な高さなどを総合勘案して</a:t>
            </a:r>
            <a:r>
              <a:rPr lang="en-US" altLang="ja-JP" sz="2400" b="1" dirty="0">
                <a:solidFill>
                  <a:schemeClr val="bg2">
                    <a:lumMod val="10000"/>
                  </a:schemeClr>
                </a:solidFill>
                <a:ea typeface="ＤＦ平成ゴシック体W5" panose="02010609000101010101" pitchFamily="1" charset="-128"/>
              </a:rPr>
              <a:t>30㍍</a:t>
            </a:r>
            <a:r>
              <a:rPr lang="ja-JP" altLang="en-US" sz="2400" b="1" dirty="0">
                <a:solidFill>
                  <a:schemeClr val="bg2">
                    <a:lumMod val="10000"/>
                  </a:schemeClr>
                </a:solidFill>
                <a:ea typeface="ＤＦ平成ゴシック体W5" panose="02010609000101010101" pitchFamily="1" charset="-128"/>
              </a:rPr>
              <a:t>の断崖を削りＯＰ</a:t>
            </a:r>
            <a:r>
              <a:rPr lang="ja-JP" altLang="en-US" sz="2000" b="1" dirty="0">
                <a:solidFill>
                  <a:schemeClr val="bg2">
                    <a:lumMod val="10000"/>
                  </a:schemeClr>
                </a:solidFill>
                <a:ea typeface="ＤＦ平成ゴシック体W5" panose="02010609000101010101" pitchFamily="1" charset="-128"/>
              </a:rPr>
              <a:t>（小名浜ポイント・海抜を表す単位）</a:t>
            </a:r>
            <a:r>
              <a:rPr lang="ja-JP" altLang="en-US" sz="2400" b="1" dirty="0">
                <a:solidFill>
                  <a:schemeClr val="bg2">
                    <a:lumMod val="10000"/>
                  </a:schemeClr>
                </a:solidFill>
                <a:ea typeface="ＤＦ平成ゴシック体W5" panose="02010609000101010101" pitchFamily="1" charset="-128"/>
              </a:rPr>
              <a:t>＋</a:t>
            </a:r>
            <a:r>
              <a:rPr lang="en-US" altLang="ja-JP" sz="2400" b="1" dirty="0">
                <a:solidFill>
                  <a:schemeClr val="bg2">
                    <a:lumMod val="10000"/>
                  </a:schemeClr>
                </a:solidFill>
                <a:ea typeface="ＤＦ平成ゴシック体W5" panose="02010609000101010101" pitchFamily="1" charset="-128"/>
              </a:rPr>
              <a:t>10㍍</a:t>
            </a:r>
            <a:r>
              <a:rPr lang="ja-JP" altLang="en-US" sz="2400" b="1" dirty="0">
                <a:solidFill>
                  <a:schemeClr val="bg2">
                    <a:lumMod val="10000"/>
                  </a:schemeClr>
                </a:solidFill>
                <a:ea typeface="ＤＦ平成ゴシック体W5" panose="02010609000101010101" pitchFamily="1" charset="-128"/>
              </a:rPr>
              <a:t>と決定した」として</a:t>
            </a:r>
            <a:r>
              <a:rPr lang="ja-JP" altLang="en-US" sz="2400" b="1" dirty="0" smtClean="0">
                <a:solidFill>
                  <a:schemeClr val="bg2">
                    <a:lumMod val="10000"/>
                  </a:schemeClr>
                </a:solidFill>
                <a:ea typeface="ＤＦ平成ゴシック体W5" panose="02010609000101010101" pitchFamily="1" charset="-128"/>
              </a:rPr>
              <a:t>いる。</a:t>
            </a:r>
            <a:endParaRPr lang="ja-JP" altLang="en-US" sz="2400" b="1" dirty="0">
              <a:solidFill>
                <a:schemeClr val="bg2">
                  <a:lumMod val="10000"/>
                </a:schemeClr>
              </a:solidFill>
              <a:ea typeface="ＤＦ平成ゴシック体W5" panose="02010609000101010101" pitchFamily="1" charset="-128"/>
            </a:endParaRPr>
          </a:p>
        </p:txBody>
      </p:sp>
      <p:sp>
        <p:nvSpPr>
          <p:cNvPr id="5" name="正方形/長方形 4"/>
          <p:cNvSpPr/>
          <p:nvPr/>
        </p:nvSpPr>
        <p:spPr>
          <a:xfrm>
            <a:off x="251520" y="476672"/>
            <a:ext cx="8755541" cy="646331"/>
          </a:xfrm>
          <a:prstGeom prst="rect">
            <a:avLst/>
          </a:prstGeom>
        </p:spPr>
        <p:txBody>
          <a:bodyPr wrap="square">
            <a:spAutoFit/>
          </a:bodyPr>
          <a:lstStyle/>
          <a:p>
            <a:r>
              <a:rPr lang="en-US" altLang="ja-JP" sz="3600" dirty="0">
                <a:ea typeface="ＤＦ平成ゴシック体W5" panose="02010609000101010101" pitchFamily="1" charset="-128"/>
              </a:rPr>
              <a:t>30</a:t>
            </a:r>
            <a:r>
              <a:rPr lang="ja-JP" altLang="en-US" sz="3600" dirty="0">
                <a:ea typeface="ＤＦ平成ゴシック体W5" panose="02010609000101010101" pitchFamily="1" charset="-128"/>
              </a:rPr>
              <a:t>㍍の断崖を削り</a:t>
            </a:r>
            <a:r>
              <a:rPr lang="ja-JP" altLang="en-US" sz="3600" dirty="0" smtClean="0">
                <a:ea typeface="ＤＦ平成ゴシック体W5" panose="02010609000101010101" pitchFamily="1" charset="-128"/>
              </a:rPr>
              <a:t>ＯＰプラス</a:t>
            </a:r>
            <a:r>
              <a:rPr lang="en-US" altLang="ja-JP" sz="3600" dirty="0" smtClean="0">
                <a:ea typeface="ＤＦ平成ゴシック体W5" panose="02010609000101010101" pitchFamily="1" charset="-128"/>
              </a:rPr>
              <a:t>10</a:t>
            </a:r>
            <a:r>
              <a:rPr lang="ja-JP" altLang="en-US" sz="3600" dirty="0">
                <a:ea typeface="ＤＦ平成ゴシック体W5" panose="02010609000101010101" pitchFamily="1" charset="-128"/>
              </a:rPr>
              <a:t>㍍に決定</a:t>
            </a:r>
          </a:p>
        </p:txBody>
      </p:sp>
    </p:spTree>
    <p:extLst>
      <p:ext uri="{BB962C8B-B14F-4D97-AF65-F5344CB8AC3E}">
        <p14:creationId xmlns:p14="http://schemas.microsoft.com/office/powerpoint/2010/main" val="1956530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41" y="1484784"/>
            <a:ext cx="8352928" cy="5112568"/>
          </a:xfrm>
          <a:prstGeom prst="rect">
            <a:avLst/>
          </a:prstGeom>
        </p:spPr>
      </p:pic>
      <p:sp>
        <p:nvSpPr>
          <p:cNvPr id="3" name="正方形/長方形 2"/>
          <p:cNvSpPr/>
          <p:nvPr/>
        </p:nvSpPr>
        <p:spPr>
          <a:xfrm>
            <a:off x="251521" y="332656"/>
            <a:ext cx="8712968" cy="707886"/>
          </a:xfrm>
          <a:prstGeom prst="rect">
            <a:avLst/>
          </a:prstGeom>
        </p:spPr>
        <p:txBody>
          <a:bodyPr wrap="square">
            <a:spAutoFit/>
          </a:bodyPr>
          <a:lstStyle/>
          <a:p>
            <a:pPr algn="ctr"/>
            <a:r>
              <a:rPr lang="ja-JP" altLang="en-US" sz="4000" b="1" dirty="0">
                <a:ea typeface="ＤＦ平成ゴシック体W5" panose="02010609000101010101" pitchFamily="1" charset="-128"/>
              </a:rPr>
              <a:t>建屋は海面より下のＯＰ</a:t>
            </a:r>
            <a:r>
              <a:rPr lang="en-US" altLang="ja-JP" sz="4000" b="1" dirty="0">
                <a:ea typeface="ＤＦ平成ゴシック体W5" panose="02010609000101010101" pitchFamily="1" charset="-128"/>
              </a:rPr>
              <a:t>1.23</a:t>
            </a:r>
            <a:r>
              <a:rPr lang="ja-JP" altLang="en-US" sz="4000" b="1" dirty="0">
                <a:ea typeface="ＤＦ平成ゴシック体W5" panose="02010609000101010101" pitchFamily="1" charset="-128"/>
              </a:rPr>
              <a:t>㍍</a:t>
            </a:r>
            <a:r>
              <a:rPr lang="ja-JP" altLang="en-US" sz="4000" b="1" dirty="0" smtClean="0">
                <a:ea typeface="ＤＦ平成ゴシック体W5" panose="02010609000101010101" pitchFamily="1" charset="-128"/>
              </a:rPr>
              <a:t>に</a:t>
            </a:r>
            <a:endParaRPr lang="ja-JP" altLang="en-US" sz="4000" dirty="0"/>
          </a:p>
        </p:txBody>
      </p:sp>
      <p:sp>
        <p:nvSpPr>
          <p:cNvPr id="4" name="テキスト ボックス 3"/>
          <p:cNvSpPr txBox="1"/>
          <p:nvPr/>
        </p:nvSpPr>
        <p:spPr>
          <a:xfrm>
            <a:off x="971600" y="1026907"/>
            <a:ext cx="7056784" cy="461665"/>
          </a:xfrm>
          <a:prstGeom prst="rect">
            <a:avLst/>
          </a:prstGeom>
          <a:noFill/>
        </p:spPr>
        <p:txBody>
          <a:bodyPr wrap="square" rtlCol="0">
            <a:spAutoFit/>
          </a:bodyPr>
          <a:lstStyle/>
          <a:p>
            <a:pPr algn="ctr"/>
            <a:r>
              <a:rPr kumimoji="1" lang="ja-JP" altLang="en-US" sz="2400" dirty="0" smtClean="0">
                <a:solidFill>
                  <a:srgbClr val="FF0000"/>
                </a:solidFill>
                <a:ea typeface="ＤＦ平成ゴシック体W5" panose="02010609000101010101" pitchFamily="1" charset="-128"/>
              </a:rPr>
              <a:t>第一原発の敷地表面及び基礎版、解放基盤表面</a:t>
            </a:r>
            <a:endParaRPr kumimoji="1" lang="ja-JP" altLang="en-US" sz="2400" dirty="0">
              <a:solidFill>
                <a:srgbClr val="FF0000"/>
              </a:solidFill>
              <a:ea typeface="ＤＦ平成ゴシック体W5" panose="02010609000101010101" pitchFamily="1" charset="-128"/>
            </a:endParaRPr>
          </a:p>
        </p:txBody>
      </p:sp>
    </p:spTree>
    <p:extLst>
      <p:ext uri="{BB962C8B-B14F-4D97-AF65-F5344CB8AC3E}">
        <p14:creationId xmlns:p14="http://schemas.microsoft.com/office/powerpoint/2010/main" val="1262867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10523" y="316452"/>
            <a:ext cx="8136904" cy="523220"/>
          </a:xfrm>
          <a:prstGeom prst="rect">
            <a:avLst/>
          </a:prstGeom>
        </p:spPr>
        <p:txBody>
          <a:bodyPr wrap="square">
            <a:spAutoFit/>
          </a:bodyPr>
          <a:lstStyle/>
          <a:p>
            <a:pPr algn="ctr"/>
            <a:r>
              <a:rPr lang="ja-JP" altLang="en-US" sz="2800" b="1" dirty="0">
                <a:ea typeface="ＤＦ平成ゴシック体W5" panose="02010609000101010101" pitchFamily="1" charset="-128"/>
              </a:rPr>
              <a:t>東電は知っていた「湿潤化、泥土、崩れやすい」</a:t>
            </a: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532" y="3501008"/>
            <a:ext cx="8388932" cy="3102268"/>
          </a:xfrm>
          <a:prstGeom prst="rect">
            <a:avLst/>
          </a:prstGeom>
        </p:spPr>
      </p:pic>
      <p:sp>
        <p:nvSpPr>
          <p:cNvPr id="5" name="正方形/長方形 4"/>
          <p:cNvSpPr/>
          <p:nvPr/>
        </p:nvSpPr>
        <p:spPr>
          <a:xfrm>
            <a:off x="179512" y="1095826"/>
            <a:ext cx="8827955" cy="2246769"/>
          </a:xfrm>
          <a:prstGeom prst="rect">
            <a:avLst/>
          </a:prstGeom>
        </p:spPr>
        <p:txBody>
          <a:bodyPr wrap="square">
            <a:spAutoFit/>
          </a:bodyPr>
          <a:lstStyle/>
          <a:p>
            <a:r>
              <a:rPr lang="ja-JP" altLang="en-US" sz="2000" dirty="0" smtClean="0">
                <a:solidFill>
                  <a:schemeClr val="bg2">
                    <a:lumMod val="10000"/>
                  </a:schemeClr>
                </a:solidFill>
                <a:ea typeface="ＤＦ平成ゴシック体W5" panose="02010609000101010101" pitchFamily="1" charset="-128"/>
              </a:rPr>
              <a:t>・</a:t>
            </a:r>
            <a:r>
              <a:rPr lang="ja-JP" altLang="en-US" sz="2000" dirty="0" smtClean="0">
                <a:solidFill>
                  <a:srgbClr val="FF0000"/>
                </a:solidFill>
                <a:ea typeface="ＤＦ平成ゴシック体W5" panose="02010609000101010101" pitchFamily="1" charset="-128"/>
              </a:rPr>
              <a:t>「</a:t>
            </a:r>
            <a:r>
              <a:rPr lang="ja-JP" altLang="en-US" sz="2000" dirty="0">
                <a:solidFill>
                  <a:srgbClr val="FF0000"/>
                </a:solidFill>
                <a:ea typeface="ＤＦ平成ゴシック体W5" panose="02010609000101010101" pitchFamily="1" charset="-128"/>
              </a:rPr>
              <a:t>地質」</a:t>
            </a:r>
            <a:r>
              <a:rPr lang="ja-JP" altLang="en-US" sz="2000" b="1" dirty="0">
                <a:solidFill>
                  <a:schemeClr val="bg2">
                    <a:lumMod val="10000"/>
                  </a:schemeClr>
                </a:solidFill>
                <a:ea typeface="ＤＦ平成ゴシック体W5" panose="02010609000101010101" pitchFamily="1" charset="-128"/>
              </a:rPr>
              <a:t>は「富岡層に属するシルト岩</a:t>
            </a:r>
            <a:r>
              <a:rPr lang="ja-JP" altLang="en-US" sz="1600" b="1" dirty="0">
                <a:solidFill>
                  <a:schemeClr val="bg2">
                    <a:lumMod val="10000"/>
                  </a:schemeClr>
                </a:solidFill>
                <a:ea typeface="ＤＦ平成ゴシック体W5" panose="02010609000101010101" pitchFamily="1" charset="-128"/>
              </a:rPr>
              <a:t>（泥岩）</a:t>
            </a:r>
            <a:r>
              <a:rPr lang="ja-JP" altLang="en-US" sz="2000" b="1" dirty="0">
                <a:solidFill>
                  <a:schemeClr val="bg2">
                    <a:lumMod val="10000"/>
                  </a:schemeClr>
                </a:solidFill>
                <a:ea typeface="ＤＦ平成ゴシック体W5" panose="02010609000101010101" pitchFamily="1" charset="-128"/>
              </a:rPr>
              <a:t>および砂岩が主体で</a:t>
            </a:r>
            <a:r>
              <a:rPr lang="ja-JP" altLang="en-US" sz="2000" b="1" dirty="0" smtClean="0">
                <a:solidFill>
                  <a:schemeClr val="bg2">
                    <a:lumMod val="10000"/>
                  </a:schemeClr>
                </a:solidFill>
                <a:ea typeface="ＤＦ平成ゴシック体W5" panose="02010609000101010101" pitchFamily="1" charset="-128"/>
              </a:rPr>
              <a:t>あり</a:t>
            </a:r>
          </a:p>
          <a:p>
            <a:r>
              <a:rPr lang="ja-JP" altLang="en-US" sz="2000" b="1" dirty="0">
                <a:solidFill>
                  <a:schemeClr val="bg2">
                    <a:lumMod val="10000"/>
                  </a:schemeClr>
                </a:solidFill>
                <a:ea typeface="ＤＦ平成ゴシック体W5" panose="02010609000101010101" pitchFamily="1" charset="-128"/>
              </a:rPr>
              <a:t>　</a:t>
            </a:r>
            <a:r>
              <a:rPr lang="ja-JP" altLang="en-US" sz="1600" b="1" dirty="0" smtClean="0">
                <a:solidFill>
                  <a:schemeClr val="bg2">
                    <a:lumMod val="10000"/>
                  </a:schemeClr>
                </a:solidFill>
                <a:ea typeface="ＤＦ平成ゴシック体W5" panose="02010609000101010101" pitchFamily="1" charset="-128"/>
              </a:rPr>
              <a:t>（</a:t>
            </a:r>
            <a:r>
              <a:rPr lang="ja-JP" altLang="en-US" sz="1600" b="1" dirty="0">
                <a:solidFill>
                  <a:schemeClr val="bg2">
                    <a:lumMod val="10000"/>
                  </a:schemeClr>
                </a:solidFill>
                <a:ea typeface="ＤＦ平成ゴシック体W5" panose="02010609000101010101" pitchFamily="1" charset="-128"/>
              </a:rPr>
              <a:t>略）</a:t>
            </a:r>
            <a:r>
              <a:rPr lang="ja-JP" altLang="en-US" sz="2000" b="1" dirty="0">
                <a:solidFill>
                  <a:schemeClr val="bg2">
                    <a:lumMod val="10000"/>
                  </a:schemeClr>
                </a:solidFill>
                <a:ea typeface="ＤＦ平成ゴシック体W5" panose="02010609000101010101" pitchFamily="1" charset="-128"/>
              </a:rPr>
              <a:t>湿潤化した場合、泥土化してゆるくくずれやすくなる」とある。</a:t>
            </a:r>
          </a:p>
          <a:p>
            <a:r>
              <a:rPr lang="ja-JP" altLang="en-US" sz="2000" dirty="0" smtClean="0">
                <a:solidFill>
                  <a:schemeClr val="bg2">
                    <a:lumMod val="10000"/>
                  </a:schemeClr>
                </a:solidFill>
                <a:ea typeface="ＤＦ平成ゴシック体W5" panose="02010609000101010101" pitchFamily="1" charset="-128"/>
              </a:rPr>
              <a:t>・</a:t>
            </a:r>
            <a:r>
              <a:rPr lang="ja-JP" altLang="en-US" sz="2000" dirty="0" smtClean="0">
                <a:solidFill>
                  <a:srgbClr val="FF0000"/>
                </a:solidFill>
                <a:ea typeface="ＤＦ平成ゴシック体W5" panose="02010609000101010101" pitchFamily="1" charset="-128"/>
              </a:rPr>
              <a:t>「</a:t>
            </a:r>
            <a:r>
              <a:rPr lang="ja-JP" altLang="en-US" sz="2000" dirty="0">
                <a:solidFill>
                  <a:srgbClr val="FF0000"/>
                </a:solidFill>
                <a:ea typeface="ＤＦ平成ゴシック体W5" panose="02010609000101010101" pitchFamily="1" charset="-128"/>
              </a:rPr>
              <a:t>施工と実績</a:t>
            </a:r>
            <a:r>
              <a:rPr lang="ja-JP" altLang="en-US" sz="2000" dirty="0" smtClean="0">
                <a:solidFill>
                  <a:srgbClr val="FF0000"/>
                </a:solidFill>
                <a:ea typeface="ＤＦ平成ゴシック体W5" panose="02010609000101010101" pitchFamily="1" charset="-128"/>
              </a:rPr>
              <a:t>」</a:t>
            </a:r>
            <a:r>
              <a:rPr lang="ja-JP" altLang="en-US" sz="2000" b="1" dirty="0" smtClean="0">
                <a:solidFill>
                  <a:schemeClr val="bg2">
                    <a:lumMod val="10000"/>
                  </a:schemeClr>
                </a:solidFill>
                <a:ea typeface="ＤＦ平成ゴシック体W5" panose="02010609000101010101" pitchFamily="1" charset="-128"/>
              </a:rPr>
              <a:t>は</a:t>
            </a:r>
            <a:r>
              <a:rPr lang="ja-JP" altLang="en-US" sz="2000" b="1" dirty="0">
                <a:solidFill>
                  <a:schemeClr val="bg2">
                    <a:lumMod val="10000"/>
                  </a:schemeClr>
                </a:solidFill>
                <a:ea typeface="ＤＦ平成ゴシック体W5" panose="02010609000101010101" pitchFamily="1" charset="-128"/>
              </a:rPr>
              <a:t>「湧水が激しく難渋した</a:t>
            </a:r>
            <a:r>
              <a:rPr lang="ja-JP" altLang="en-US" sz="2000" b="1" dirty="0" smtClean="0">
                <a:solidFill>
                  <a:schemeClr val="bg2">
                    <a:lumMod val="10000"/>
                  </a:schemeClr>
                </a:solidFill>
                <a:ea typeface="ＤＦ平成ゴシック体W5" panose="02010609000101010101" pitchFamily="1" charset="-128"/>
              </a:rPr>
              <a:t>」とある。</a:t>
            </a:r>
            <a:endParaRPr lang="en-US" altLang="ja-JP" sz="2000" b="1" dirty="0" smtClean="0">
              <a:solidFill>
                <a:schemeClr val="bg2">
                  <a:lumMod val="10000"/>
                </a:schemeClr>
              </a:solidFill>
              <a:ea typeface="ＤＦ平成ゴシック体W5" panose="02010609000101010101" pitchFamily="1" charset="-128"/>
            </a:endParaRPr>
          </a:p>
          <a:p>
            <a:r>
              <a:rPr lang="ja-JP" altLang="en-US" sz="2000" dirty="0" smtClean="0">
                <a:solidFill>
                  <a:schemeClr val="bg2">
                    <a:lumMod val="10000"/>
                  </a:schemeClr>
                </a:solidFill>
                <a:ea typeface="ＤＦ平成ゴシック体W5" panose="02010609000101010101" pitchFamily="1" charset="-128"/>
              </a:rPr>
              <a:t>・</a:t>
            </a:r>
            <a:r>
              <a:rPr lang="ja-JP" altLang="en-US" sz="2000" dirty="0" smtClean="0">
                <a:solidFill>
                  <a:srgbClr val="FF0000"/>
                </a:solidFill>
                <a:ea typeface="ＤＦ平成ゴシック体W5" panose="02010609000101010101" pitchFamily="1" charset="-128"/>
              </a:rPr>
              <a:t>「</a:t>
            </a:r>
            <a:r>
              <a:rPr lang="ja-JP" altLang="en-US" sz="2000" dirty="0">
                <a:solidFill>
                  <a:srgbClr val="FF0000"/>
                </a:solidFill>
                <a:ea typeface="ＤＦ平成ゴシック体W5" panose="02010609000101010101" pitchFamily="1" charset="-128"/>
              </a:rPr>
              <a:t>排水対策」</a:t>
            </a:r>
            <a:r>
              <a:rPr lang="ja-JP" altLang="en-US" sz="2000" b="1" dirty="0">
                <a:solidFill>
                  <a:schemeClr val="bg2">
                    <a:lumMod val="10000"/>
                  </a:schemeClr>
                </a:solidFill>
                <a:ea typeface="ＤＦ平成ゴシック体W5" panose="02010609000101010101" pitchFamily="1" charset="-128"/>
              </a:rPr>
              <a:t>では「土木工事にとって最も重要な問題は排水処理である</a:t>
            </a:r>
            <a:r>
              <a:rPr lang="ja-JP" altLang="en-US" sz="2000" b="1" dirty="0" smtClean="0">
                <a:solidFill>
                  <a:schemeClr val="bg2">
                    <a:lumMod val="10000"/>
                  </a:schemeClr>
                </a:solidFill>
                <a:ea typeface="ＤＦ平成ゴシック体W5" panose="02010609000101010101" pitchFamily="1" charset="-128"/>
              </a:rPr>
              <a:t>。  </a:t>
            </a:r>
            <a:endParaRPr lang="en-US" altLang="ja-JP" sz="2000" b="1" dirty="0" smtClean="0">
              <a:solidFill>
                <a:schemeClr val="bg2">
                  <a:lumMod val="10000"/>
                </a:schemeClr>
              </a:solidFill>
              <a:ea typeface="ＤＦ平成ゴシック体W5" panose="02010609000101010101" pitchFamily="1" charset="-128"/>
            </a:endParaRPr>
          </a:p>
          <a:p>
            <a:r>
              <a:rPr lang="en-US" altLang="ja-JP" sz="2000" b="1" dirty="0">
                <a:solidFill>
                  <a:schemeClr val="bg2">
                    <a:lumMod val="10000"/>
                  </a:schemeClr>
                </a:solidFill>
                <a:ea typeface="ＤＦ平成ゴシック体W5" panose="02010609000101010101" pitchFamily="1" charset="-128"/>
              </a:rPr>
              <a:t> </a:t>
            </a:r>
            <a:r>
              <a:rPr lang="en-US" altLang="ja-JP" sz="2000" b="1" dirty="0" smtClean="0">
                <a:solidFill>
                  <a:schemeClr val="bg2">
                    <a:lumMod val="10000"/>
                  </a:schemeClr>
                </a:solidFill>
                <a:ea typeface="ＤＦ平成ゴシック体W5" panose="02010609000101010101" pitchFamily="1" charset="-128"/>
              </a:rPr>
              <a:t> </a:t>
            </a:r>
            <a:r>
              <a:rPr lang="ja-JP" altLang="en-US" sz="2000" b="1" dirty="0">
                <a:solidFill>
                  <a:schemeClr val="bg2">
                    <a:lumMod val="10000"/>
                  </a:schemeClr>
                </a:solidFill>
                <a:ea typeface="ＤＦ平成ゴシック体W5" panose="02010609000101010101" pitchFamily="1" charset="-128"/>
              </a:rPr>
              <a:t>　</a:t>
            </a:r>
            <a:r>
              <a:rPr lang="ja-JP" altLang="en-US" sz="2000" b="1" dirty="0" smtClean="0">
                <a:solidFill>
                  <a:schemeClr val="bg2">
                    <a:lumMod val="10000"/>
                  </a:schemeClr>
                </a:solidFill>
                <a:ea typeface="ＤＦ平成ゴシック体W5" panose="02010609000101010101" pitchFamily="1" charset="-128"/>
              </a:rPr>
              <a:t>当所</a:t>
            </a:r>
            <a:r>
              <a:rPr lang="ja-JP" altLang="en-US" sz="2000" b="1" dirty="0">
                <a:solidFill>
                  <a:schemeClr val="bg2">
                    <a:lumMod val="10000"/>
                  </a:schemeClr>
                </a:solidFill>
                <a:ea typeface="ＤＦ平成ゴシック体W5" panose="02010609000101010101" pitchFamily="1" charset="-128"/>
              </a:rPr>
              <a:t>ではこの問題にも大いに悩まされた」とある</a:t>
            </a:r>
            <a:r>
              <a:rPr lang="ja-JP" altLang="en-US" sz="2000" b="1" dirty="0" smtClean="0">
                <a:solidFill>
                  <a:schemeClr val="bg2">
                    <a:lumMod val="10000"/>
                  </a:schemeClr>
                </a:solidFill>
                <a:ea typeface="ＤＦ平成ゴシック体W5" panose="02010609000101010101" pitchFamily="1" charset="-128"/>
              </a:rPr>
              <a:t>。</a:t>
            </a:r>
            <a:endParaRPr lang="ja-JP" altLang="en-US" sz="2000" b="1" dirty="0">
              <a:solidFill>
                <a:schemeClr val="bg2">
                  <a:lumMod val="10000"/>
                </a:schemeClr>
              </a:solidFill>
              <a:ea typeface="ＤＦ平成ゴシック体W5" panose="02010609000101010101" pitchFamily="1" charset="-128"/>
            </a:endParaRPr>
          </a:p>
          <a:p>
            <a:r>
              <a:rPr lang="ja-JP" altLang="en-US" sz="2000" dirty="0" smtClean="0">
                <a:solidFill>
                  <a:schemeClr val="bg2">
                    <a:lumMod val="10000"/>
                  </a:schemeClr>
                </a:solidFill>
                <a:ea typeface="ＤＦ平成ゴシック体W5" panose="02010609000101010101" pitchFamily="1" charset="-128"/>
              </a:rPr>
              <a:t>・</a:t>
            </a:r>
            <a:r>
              <a:rPr lang="ja-JP" altLang="en-US" sz="2000" dirty="0" smtClean="0">
                <a:solidFill>
                  <a:srgbClr val="FF0000"/>
                </a:solidFill>
                <a:ea typeface="ＤＦ平成ゴシック体W5" panose="02010609000101010101" pitchFamily="1" charset="-128"/>
              </a:rPr>
              <a:t>「</a:t>
            </a:r>
            <a:r>
              <a:rPr lang="ja-JP" altLang="en-US" sz="2000" dirty="0">
                <a:solidFill>
                  <a:srgbClr val="FF0000"/>
                </a:solidFill>
                <a:ea typeface="ＤＦ平成ゴシック体W5" panose="02010609000101010101" pitchFamily="1" charset="-128"/>
              </a:rPr>
              <a:t>構内進入路</a:t>
            </a:r>
            <a:r>
              <a:rPr lang="ja-JP" altLang="en-US" sz="2000" dirty="0">
                <a:solidFill>
                  <a:schemeClr val="bg2">
                    <a:lumMod val="10000"/>
                  </a:schemeClr>
                </a:solidFill>
                <a:ea typeface="ＤＦ平成ゴシック体W5" panose="02010609000101010101" pitchFamily="1" charset="-128"/>
              </a:rPr>
              <a:t>」</a:t>
            </a:r>
            <a:r>
              <a:rPr lang="ja-JP" altLang="en-US" sz="2000" b="1" dirty="0">
                <a:solidFill>
                  <a:schemeClr val="bg2">
                    <a:lumMod val="10000"/>
                  </a:schemeClr>
                </a:solidFill>
                <a:ea typeface="ＤＦ平成ゴシック体W5" panose="02010609000101010101" pitchFamily="1" charset="-128"/>
              </a:rPr>
              <a:t>では「ＥＬ</a:t>
            </a:r>
            <a:r>
              <a:rPr lang="ja-JP" altLang="en-US" b="1" dirty="0">
                <a:solidFill>
                  <a:schemeClr val="bg2">
                    <a:lumMod val="10000"/>
                  </a:schemeClr>
                </a:solidFill>
                <a:ea typeface="ＤＦ平成ゴシック体W5" panose="02010609000101010101" pitchFamily="1" charset="-128"/>
              </a:rPr>
              <a:t>（最低水位）</a:t>
            </a:r>
            <a:r>
              <a:rPr lang="en-US" altLang="ja-JP" sz="2000" b="1" dirty="0">
                <a:solidFill>
                  <a:schemeClr val="bg2">
                    <a:lumMod val="10000"/>
                  </a:schemeClr>
                </a:solidFill>
                <a:ea typeface="ＤＦ平成ゴシック体W5" panose="02010609000101010101" pitchFamily="1" charset="-128"/>
              </a:rPr>
              <a:t>26.50㍍</a:t>
            </a:r>
            <a:r>
              <a:rPr lang="ja-JP" altLang="en-US" sz="2000" b="1" dirty="0">
                <a:solidFill>
                  <a:schemeClr val="bg2">
                    <a:lumMod val="10000"/>
                  </a:schemeClr>
                </a:solidFill>
                <a:ea typeface="ＤＦ平成ゴシック体W5" panose="02010609000101010101" pitchFamily="1" charset="-128"/>
              </a:rPr>
              <a:t>付近から湧水が</a:t>
            </a:r>
            <a:r>
              <a:rPr lang="ja-JP" altLang="en-US" sz="2000" b="1" dirty="0" smtClean="0">
                <a:solidFill>
                  <a:schemeClr val="bg2">
                    <a:lumMod val="10000"/>
                  </a:schemeClr>
                </a:solidFill>
                <a:ea typeface="ＤＦ平成ゴシック体W5" panose="02010609000101010101" pitchFamily="1" charset="-128"/>
              </a:rPr>
              <a:t>生じ海岸</a:t>
            </a:r>
          </a:p>
          <a:p>
            <a:r>
              <a:rPr lang="ja-JP" altLang="en-US" sz="2000" b="1" dirty="0">
                <a:solidFill>
                  <a:schemeClr val="bg2">
                    <a:lumMod val="10000"/>
                  </a:schemeClr>
                </a:solidFill>
                <a:ea typeface="ＤＦ平成ゴシック体W5" panose="02010609000101010101" pitchFamily="1" charset="-128"/>
              </a:rPr>
              <a:t>　</a:t>
            </a:r>
            <a:r>
              <a:rPr lang="ja-JP" altLang="en-US" sz="2000" b="1" dirty="0" smtClean="0">
                <a:solidFill>
                  <a:schemeClr val="bg2">
                    <a:lumMod val="10000"/>
                  </a:schemeClr>
                </a:solidFill>
                <a:ea typeface="ＤＦ平成ゴシック体W5" panose="02010609000101010101" pitchFamily="1" charset="-128"/>
              </a:rPr>
              <a:t>　へ向かって</a:t>
            </a:r>
            <a:r>
              <a:rPr lang="ja-JP" altLang="en-US" sz="2000" b="1" dirty="0">
                <a:solidFill>
                  <a:schemeClr val="bg2">
                    <a:lumMod val="10000"/>
                  </a:schemeClr>
                </a:solidFill>
                <a:ea typeface="ＤＦ平成ゴシック体W5" panose="02010609000101010101" pitchFamily="1" charset="-128"/>
              </a:rPr>
              <a:t>約</a:t>
            </a:r>
            <a:r>
              <a:rPr lang="en-US" altLang="ja-JP" sz="2000" b="1" dirty="0">
                <a:solidFill>
                  <a:schemeClr val="bg2">
                    <a:lumMod val="10000"/>
                  </a:schemeClr>
                </a:solidFill>
                <a:ea typeface="ＤＦ平成ゴシック体W5" panose="02010609000101010101" pitchFamily="1" charset="-128"/>
              </a:rPr>
              <a:t>2.3</a:t>
            </a:r>
            <a:r>
              <a:rPr lang="ja-JP" altLang="en-US" sz="2000" b="1" dirty="0">
                <a:solidFill>
                  <a:schemeClr val="bg2">
                    <a:lumMod val="10000"/>
                  </a:schemeClr>
                </a:solidFill>
                <a:ea typeface="ＤＦ平成ゴシック体W5" panose="02010609000101010101" pitchFamily="1" charset="-128"/>
              </a:rPr>
              <a:t>％のコウ配を走っていた」とある。</a:t>
            </a:r>
          </a:p>
        </p:txBody>
      </p:sp>
    </p:spTree>
    <p:extLst>
      <p:ext uri="{BB962C8B-B14F-4D97-AF65-F5344CB8AC3E}">
        <p14:creationId xmlns:p14="http://schemas.microsoft.com/office/powerpoint/2010/main" val="1000973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3191" y="1124804"/>
            <a:ext cx="2880320" cy="5365128"/>
          </a:xfrm>
          <a:prstGeom prst="rect">
            <a:avLst/>
          </a:prstGeom>
        </p:spPr>
      </p:pic>
      <p:sp>
        <p:nvSpPr>
          <p:cNvPr id="3" name="正方形/長方形 2"/>
          <p:cNvSpPr/>
          <p:nvPr/>
        </p:nvSpPr>
        <p:spPr>
          <a:xfrm>
            <a:off x="324790" y="1729876"/>
            <a:ext cx="5112568" cy="4154984"/>
          </a:xfrm>
          <a:prstGeom prst="rect">
            <a:avLst/>
          </a:prstGeom>
        </p:spPr>
        <p:txBody>
          <a:bodyPr wrap="square">
            <a:spAutoFit/>
          </a:bodyPr>
          <a:lstStyle/>
          <a:p>
            <a:r>
              <a:rPr lang="ja-JP" altLang="en-US" sz="2400" b="1" dirty="0" smtClean="0">
                <a:solidFill>
                  <a:srgbClr val="FF0000"/>
                </a:solidFill>
                <a:ea typeface="ＤＦ平成ゴシック体W5" panose="02010609000101010101" pitchFamily="1" charset="-128"/>
              </a:rPr>
              <a:t> 「</a:t>
            </a:r>
            <a:r>
              <a:rPr lang="ja-JP" altLang="en-US" sz="2400" b="1" dirty="0">
                <a:solidFill>
                  <a:srgbClr val="FF0000"/>
                </a:solidFill>
                <a:ea typeface="ＤＦ平成ゴシック体W5" panose="02010609000101010101" pitchFamily="1" charset="-128"/>
              </a:rPr>
              <a:t>発電所敷地」</a:t>
            </a:r>
            <a:r>
              <a:rPr lang="ja-JP" altLang="en-US" sz="2400" b="1" dirty="0">
                <a:solidFill>
                  <a:schemeClr val="bg2">
                    <a:lumMod val="10000"/>
                  </a:schemeClr>
                </a:solidFill>
                <a:ea typeface="ＤＦ平成ゴシック体W5" panose="02010609000101010101" pitchFamily="1" charset="-128"/>
              </a:rPr>
              <a:t>では、すでに多くの出水があり対策として１・２㍍間隔の井戸を約</a:t>
            </a:r>
            <a:r>
              <a:rPr lang="en-US" altLang="ja-JP" sz="2400" b="1" dirty="0">
                <a:solidFill>
                  <a:schemeClr val="bg2">
                    <a:lumMod val="10000"/>
                  </a:schemeClr>
                </a:solidFill>
                <a:ea typeface="ＤＦ平成ゴシック体W5" panose="02010609000101010101" pitchFamily="1" charset="-128"/>
              </a:rPr>
              <a:t>300</a:t>
            </a:r>
            <a:r>
              <a:rPr lang="ja-JP" altLang="en-US" sz="2400" b="1" dirty="0">
                <a:solidFill>
                  <a:schemeClr val="bg2">
                    <a:lumMod val="10000"/>
                  </a:schemeClr>
                </a:solidFill>
                <a:ea typeface="ＤＦ平成ゴシック体W5" panose="02010609000101010101" pitchFamily="1" charset="-128"/>
              </a:rPr>
              <a:t>本堀り地下水を抜いていた</a:t>
            </a:r>
            <a:r>
              <a:rPr lang="ja-JP" altLang="en-US" sz="2400" b="1" dirty="0" smtClean="0">
                <a:solidFill>
                  <a:schemeClr val="bg2">
                    <a:lumMod val="10000"/>
                  </a:schemeClr>
                </a:solidFill>
                <a:ea typeface="ＤＦ平成ゴシック体W5" panose="02010609000101010101" pitchFamily="1" charset="-128"/>
              </a:rPr>
              <a:t>。</a:t>
            </a:r>
            <a:endParaRPr lang="en-US" altLang="ja-JP" sz="2400" b="1" dirty="0" smtClean="0">
              <a:solidFill>
                <a:schemeClr val="bg2">
                  <a:lumMod val="10000"/>
                </a:schemeClr>
              </a:solidFill>
              <a:ea typeface="ＤＦ平成ゴシック体W5" panose="02010609000101010101" pitchFamily="1" charset="-128"/>
            </a:endParaRPr>
          </a:p>
          <a:p>
            <a:r>
              <a:rPr lang="en-US" altLang="ja-JP" sz="2400" b="1" dirty="0">
                <a:solidFill>
                  <a:schemeClr val="bg2">
                    <a:lumMod val="10000"/>
                  </a:schemeClr>
                </a:solidFill>
                <a:ea typeface="ＤＦ平成ゴシック体W5" panose="02010609000101010101" pitchFamily="1" charset="-128"/>
              </a:rPr>
              <a:t> </a:t>
            </a:r>
            <a:r>
              <a:rPr lang="en-US" altLang="ja-JP" sz="2400" b="1" dirty="0" smtClean="0">
                <a:solidFill>
                  <a:schemeClr val="bg2">
                    <a:lumMod val="10000"/>
                  </a:schemeClr>
                </a:solidFill>
                <a:ea typeface="ＤＦ平成ゴシック体W5" panose="02010609000101010101" pitchFamily="1" charset="-128"/>
              </a:rPr>
              <a:t> </a:t>
            </a:r>
            <a:r>
              <a:rPr lang="ja-JP" altLang="en-US" sz="2400" b="1" dirty="0" smtClean="0">
                <a:solidFill>
                  <a:schemeClr val="bg2">
                    <a:lumMod val="10000"/>
                  </a:schemeClr>
                </a:solidFill>
                <a:ea typeface="ＤＦ平成ゴシック体W5" panose="02010609000101010101" pitchFamily="1" charset="-128"/>
              </a:rPr>
              <a:t>本体</a:t>
            </a:r>
            <a:r>
              <a:rPr lang="ja-JP" altLang="en-US" sz="2400" b="1" dirty="0">
                <a:solidFill>
                  <a:schemeClr val="bg2">
                    <a:lumMod val="10000"/>
                  </a:schemeClr>
                </a:solidFill>
                <a:ea typeface="ＤＦ平成ゴシック体W5" panose="02010609000101010101" pitchFamily="1" charset="-128"/>
              </a:rPr>
              <a:t>工事では海抜</a:t>
            </a:r>
            <a:r>
              <a:rPr lang="en-US" altLang="ja-JP" sz="2400" b="1" dirty="0">
                <a:solidFill>
                  <a:schemeClr val="bg2">
                    <a:lumMod val="10000"/>
                  </a:schemeClr>
                </a:solidFill>
                <a:ea typeface="ＤＦ平成ゴシック体W5" panose="02010609000101010101" pitchFamily="1" charset="-128"/>
              </a:rPr>
              <a:t>10㍍</a:t>
            </a:r>
            <a:r>
              <a:rPr lang="ja-JP" altLang="en-US" sz="2400" b="1" dirty="0" err="1">
                <a:solidFill>
                  <a:schemeClr val="bg2">
                    <a:lumMod val="10000"/>
                  </a:schemeClr>
                </a:solidFill>
                <a:ea typeface="ＤＦ平成ゴシック体W5" panose="02010609000101010101" pitchFamily="1" charset="-128"/>
              </a:rPr>
              <a:t>まで</a:t>
            </a:r>
            <a:r>
              <a:rPr lang="ja-JP" altLang="en-US" sz="2400" b="1" dirty="0">
                <a:solidFill>
                  <a:schemeClr val="bg2">
                    <a:lumMod val="10000"/>
                  </a:schemeClr>
                </a:solidFill>
                <a:ea typeface="ＤＦ平成ゴシック体W5" panose="02010609000101010101" pitchFamily="1" charset="-128"/>
              </a:rPr>
              <a:t>下げたため、その途中で地下水の湧水線を切っている</a:t>
            </a:r>
            <a:r>
              <a:rPr lang="ja-JP" altLang="en-US" sz="2400" b="1" dirty="0" smtClean="0">
                <a:solidFill>
                  <a:schemeClr val="bg2">
                    <a:lumMod val="10000"/>
                  </a:schemeClr>
                </a:solidFill>
                <a:ea typeface="ＤＦ平成ゴシック体W5" panose="02010609000101010101" pitchFamily="1" charset="-128"/>
              </a:rPr>
              <a:t>。</a:t>
            </a:r>
            <a:endParaRPr lang="en-US" altLang="ja-JP" sz="2400" b="1" dirty="0" smtClean="0">
              <a:solidFill>
                <a:schemeClr val="bg2">
                  <a:lumMod val="10000"/>
                </a:schemeClr>
              </a:solidFill>
              <a:ea typeface="ＤＦ平成ゴシック体W5" panose="02010609000101010101" pitchFamily="1" charset="-128"/>
            </a:endParaRPr>
          </a:p>
          <a:p>
            <a:r>
              <a:rPr lang="en-US" altLang="ja-JP" sz="2400" b="1" dirty="0">
                <a:solidFill>
                  <a:schemeClr val="bg2">
                    <a:lumMod val="10000"/>
                  </a:schemeClr>
                </a:solidFill>
                <a:ea typeface="ＤＦ平成ゴシック体W5" panose="02010609000101010101" pitchFamily="1" charset="-128"/>
              </a:rPr>
              <a:t> </a:t>
            </a:r>
            <a:r>
              <a:rPr lang="ja-JP" altLang="en-US" sz="2400" b="1" dirty="0" smtClean="0">
                <a:solidFill>
                  <a:schemeClr val="bg2">
                    <a:lumMod val="10000"/>
                  </a:schemeClr>
                </a:solidFill>
                <a:ea typeface="ＤＦ平成ゴシック体W5" panose="02010609000101010101" pitchFamily="1" charset="-128"/>
              </a:rPr>
              <a:t>そこ</a:t>
            </a:r>
            <a:r>
              <a:rPr lang="ja-JP" altLang="en-US" sz="2400" b="1" dirty="0">
                <a:solidFill>
                  <a:schemeClr val="bg2">
                    <a:lumMod val="10000"/>
                  </a:schemeClr>
                </a:solidFill>
                <a:ea typeface="ＤＦ平成ゴシック体W5" panose="02010609000101010101" pitchFamily="1" charset="-128"/>
              </a:rPr>
              <a:t>で７本の素堀り側溝や１本の地中配管を使って海に放出している</a:t>
            </a:r>
            <a:r>
              <a:rPr lang="ja-JP" altLang="en-US" sz="2400" b="1" dirty="0" smtClean="0">
                <a:solidFill>
                  <a:schemeClr val="bg2">
                    <a:lumMod val="10000"/>
                  </a:schemeClr>
                </a:solidFill>
                <a:ea typeface="ＤＦ平成ゴシック体W5" panose="02010609000101010101" pitchFamily="1" charset="-128"/>
              </a:rPr>
              <a:t>。 </a:t>
            </a:r>
            <a:endParaRPr lang="en-US" altLang="ja-JP" sz="2400" b="1" dirty="0" smtClean="0">
              <a:solidFill>
                <a:schemeClr val="bg2">
                  <a:lumMod val="10000"/>
                </a:schemeClr>
              </a:solidFill>
              <a:ea typeface="ＤＦ平成ゴシック体W5" panose="02010609000101010101" pitchFamily="1" charset="-128"/>
            </a:endParaRPr>
          </a:p>
          <a:p>
            <a:r>
              <a:rPr lang="en-US" altLang="ja-JP" sz="2400" b="1" dirty="0">
                <a:solidFill>
                  <a:schemeClr val="bg2">
                    <a:lumMod val="10000"/>
                  </a:schemeClr>
                </a:solidFill>
                <a:ea typeface="ＤＦ平成ゴシック体W5" panose="02010609000101010101" pitchFamily="1" charset="-128"/>
              </a:rPr>
              <a:t> </a:t>
            </a:r>
            <a:r>
              <a:rPr lang="ja-JP" altLang="en-US" sz="2400" b="1" dirty="0" smtClean="0">
                <a:solidFill>
                  <a:schemeClr val="bg2">
                    <a:lumMod val="10000"/>
                  </a:schemeClr>
                </a:solidFill>
                <a:ea typeface="ＤＦ平成ゴシック体W5" panose="02010609000101010101" pitchFamily="1" charset="-128"/>
              </a:rPr>
              <a:t>しかも</a:t>
            </a:r>
            <a:r>
              <a:rPr lang="ja-JP" altLang="en-US" sz="2400" b="1" dirty="0">
                <a:solidFill>
                  <a:schemeClr val="bg2">
                    <a:lumMod val="10000"/>
                  </a:schemeClr>
                </a:solidFill>
                <a:ea typeface="ＤＦ平成ゴシック体W5" panose="02010609000101010101" pitchFamily="1" charset="-128"/>
              </a:rPr>
              <a:t>高さ６㍍～横３㍍のものだった</a:t>
            </a:r>
            <a:r>
              <a:rPr lang="ja-JP" altLang="en-US" sz="2400" b="1" dirty="0" smtClean="0">
                <a:solidFill>
                  <a:schemeClr val="bg2">
                    <a:lumMod val="10000"/>
                  </a:schemeClr>
                </a:solidFill>
                <a:ea typeface="ＤＦ平成ゴシック体W5" panose="02010609000101010101" pitchFamily="1" charset="-128"/>
              </a:rPr>
              <a:t>。</a:t>
            </a:r>
            <a:endParaRPr lang="ja-JP" altLang="en-US" sz="2400" b="1" dirty="0">
              <a:solidFill>
                <a:schemeClr val="bg2">
                  <a:lumMod val="10000"/>
                </a:schemeClr>
              </a:solidFill>
              <a:ea typeface="ＤＦ平成ゴシック体W5" panose="02010609000101010101" pitchFamily="1" charset="-128"/>
            </a:endParaRPr>
          </a:p>
        </p:txBody>
      </p:sp>
      <p:sp>
        <p:nvSpPr>
          <p:cNvPr id="5" name="正方形/長方形 4"/>
          <p:cNvSpPr/>
          <p:nvPr/>
        </p:nvSpPr>
        <p:spPr>
          <a:xfrm>
            <a:off x="555553" y="478473"/>
            <a:ext cx="7922362" cy="646331"/>
          </a:xfrm>
          <a:prstGeom prst="rect">
            <a:avLst/>
          </a:prstGeom>
        </p:spPr>
        <p:txBody>
          <a:bodyPr wrap="none">
            <a:spAutoFit/>
          </a:bodyPr>
          <a:lstStyle/>
          <a:p>
            <a:r>
              <a:rPr lang="ja-JP" altLang="en-US" sz="3600" b="1" dirty="0">
                <a:ea typeface="ＤＦ平成ゴシック体W5" panose="02010609000101010101" pitchFamily="1" charset="-128"/>
              </a:rPr>
              <a:t>井戸を</a:t>
            </a:r>
            <a:r>
              <a:rPr lang="en-US" altLang="ja-JP" sz="3600" b="1" dirty="0">
                <a:ea typeface="ＤＦ平成ゴシック体W5" panose="02010609000101010101" pitchFamily="1" charset="-128"/>
              </a:rPr>
              <a:t>300</a:t>
            </a:r>
            <a:r>
              <a:rPr lang="ja-JP" altLang="en-US" sz="3600" b="1" dirty="0">
                <a:ea typeface="ＤＦ平成ゴシック体W5" panose="02010609000101010101" pitchFamily="1" charset="-128"/>
              </a:rPr>
              <a:t>本堀り地下水を抜いていた</a:t>
            </a:r>
          </a:p>
        </p:txBody>
      </p:sp>
    </p:spTree>
    <p:extLst>
      <p:ext uri="{BB962C8B-B14F-4D97-AF65-F5344CB8AC3E}">
        <p14:creationId xmlns:p14="http://schemas.microsoft.com/office/powerpoint/2010/main" val="2259423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5" y="2639183"/>
            <a:ext cx="8369137" cy="3886162"/>
          </a:xfrm>
          <a:prstGeom prst="rect">
            <a:avLst/>
          </a:prstGeom>
        </p:spPr>
      </p:pic>
      <p:sp>
        <p:nvSpPr>
          <p:cNvPr id="2" name="正方形/長方形 1"/>
          <p:cNvSpPr/>
          <p:nvPr/>
        </p:nvSpPr>
        <p:spPr>
          <a:xfrm>
            <a:off x="395535" y="1069523"/>
            <a:ext cx="8496945" cy="1569660"/>
          </a:xfrm>
          <a:prstGeom prst="rect">
            <a:avLst/>
          </a:prstGeom>
        </p:spPr>
        <p:txBody>
          <a:bodyPr wrap="square">
            <a:spAutoFit/>
          </a:bodyPr>
          <a:lstStyle/>
          <a:p>
            <a:r>
              <a:rPr lang="ja-JP" altLang="en-US" dirty="0"/>
              <a:t>　</a:t>
            </a:r>
            <a:r>
              <a:rPr lang="ja-JP" altLang="en-US" sz="2400" b="1" dirty="0" smtClean="0">
                <a:ea typeface="ＤＦ平成ゴシック体W5" panose="02010609000101010101" pitchFamily="1" charset="-128"/>
              </a:rPr>
              <a:t>タービン</a:t>
            </a:r>
            <a:r>
              <a:rPr lang="ja-JP" altLang="en-US" sz="2400" b="1" dirty="0">
                <a:ea typeface="ＤＦ平成ゴシック体W5" panose="02010609000101010101" pitchFamily="1" charset="-128"/>
              </a:rPr>
              <a:t>建屋の東側で海岸を埋め立て造成し、ディーゼル発電機や海水ポンプが置かれた海抜</a:t>
            </a:r>
            <a:r>
              <a:rPr lang="en-US" altLang="ja-JP" sz="2400" b="1" dirty="0">
                <a:ea typeface="ＤＦ平成ゴシック体W5" panose="02010609000101010101" pitchFamily="1" charset="-128"/>
              </a:rPr>
              <a:t>10㍍</a:t>
            </a:r>
            <a:r>
              <a:rPr lang="ja-JP" altLang="en-US" sz="2400" b="1" dirty="0">
                <a:ea typeface="ＤＦ平成ゴシック体W5" panose="02010609000101010101" pitchFamily="1" charset="-128"/>
              </a:rPr>
              <a:t>盤を造った。同じく海抜４㍍盤も造り取水及び排水口とケーブルや</a:t>
            </a:r>
            <a:r>
              <a:rPr lang="ja-JP" altLang="en-US" sz="2400" b="1" dirty="0" smtClean="0">
                <a:ea typeface="ＤＦ平成ゴシック体W5" panose="02010609000101010101" pitchFamily="1" charset="-128"/>
              </a:rPr>
              <a:t>配管が</a:t>
            </a:r>
            <a:r>
              <a:rPr lang="ja-JP" altLang="en-US" sz="2400" b="1" dirty="0" err="1" smtClean="0">
                <a:ea typeface="ＤＦ平成ゴシック体W5" panose="02010609000101010101" pitchFamily="1" charset="-128"/>
              </a:rPr>
              <a:t>は</a:t>
            </a:r>
            <a:r>
              <a:rPr lang="ja-JP" altLang="en-US" sz="2400" b="1" dirty="0" smtClean="0">
                <a:ea typeface="ＤＦ平成ゴシック体W5" panose="02010609000101010101" pitchFamily="1" charset="-128"/>
              </a:rPr>
              <a:t>入ったトンネル状</a:t>
            </a:r>
            <a:r>
              <a:rPr lang="ja-JP" altLang="en-US" sz="2400" b="1" dirty="0">
                <a:ea typeface="ＤＦ平成ゴシック体W5" panose="02010609000101010101" pitchFamily="1" charset="-128"/>
              </a:rPr>
              <a:t>のトレンチ口を造った。</a:t>
            </a:r>
          </a:p>
        </p:txBody>
      </p:sp>
      <p:sp>
        <p:nvSpPr>
          <p:cNvPr id="5" name="正方形/長方形 4"/>
          <p:cNvSpPr/>
          <p:nvPr/>
        </p:nvSpPr>
        <p:spPr>
          <a:xfrm>
            <a:off x="668366" y="395372"/>
            <a:ext cx="7596951" cy="646331"/>
          </a:xfrm>
          <a:prstGeom prst="rect">
            <a:avLst/>
          </a:prstGeom>
        </p:spPr>
        <p:txBody>
          <a:bodyPr wrap="none">
            <a:spAutoFit/>
          </a:bodyPr>
          <a:lstStyle/>
          <a:p>
            <a:r>
              <a:rPr lang="ja-JP" altLang="en-US" sz="3600" dirty="0">
                <a:ea typeface="ＤＦ平成ゴシック体W5" panose="02010609000101010101" pitchFamily="1" charset="-128"/>
              </a:rPr>
              <a:t>トレンチの汚染水は海に流れている</a:t>
            </a:r>
          </a:p>
        </p:txBody>
      </p:sp>
    </p:spTree>
    <p:extLst>
      <p:ext uri="{BB962C8B-B14F-4D97-AF65-F5344CB8AC3E}">
        <p14:creationId xmlns:p14="http://schemas.microsoft.com/office/powerpoint/2010/main" val="42209754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0770" y="2276985"/>
            <a:ext cx="2884540" cy="4403420"/>
          </a:xfrm>
          <a:prstGeom prst="rect">
            <a:avLst/>
          </a:prstGeom>
        </p:spPr>
      </p:pic>
      <p:sp>
        <p:nvSpPr>
          <p:cNvPr id="3" name="テキスト ボックス 2"/>
          <p:cNvSpPr txBox="1"/>
          <p:nvPr/>
        </p:nvSpPr>
        <p:spPr>
          <a:xfrm>
            <a:off x="7236296" y="5275600"/>
            <a:ext cx="1726082" cy="369332"/>
          </a:xfrm>
          <a:prstGeom prst="rect">
            <a:avLst/>
          </a:prstGeom>
          <a:noFill/>
        </p:spPr>
        <p:txBody>
          <a:bodyPr wrap="square" rtlCol="0">
            <a:spAutoFit/>
          </a:bodyPr>
          <a:lstStyle/>
          <a:p>
            <a:r>
              <a:rPr kumimoji="1" lang="ja-JP" altLang="en-US" b="1" dirty="0" smtClean="0">
                <a:solidFill>
                  <a:srgbClr val="FFC000"/>
                </a:solidFill>
                <a:ea typeface="ＤＦ平成ゴシック体W5" panose="02010609000101010101" pitchFamily="1" charset="-128"/>
              </a:rPr>
              <a:t>三号機取水口</a:t>
            </a:r>
            <a:endParaRPr kumimoji="1" lang="ja-JP" altLang="en-US" b="1" dirty="0">
              <a:solidFill>
                <a:srgbClr val="FFC000"/>
              </a:solidFill>
              <a:ea typeface="ＤＦ平成ゴシック体W5" panose="02010609000101010101" pitchFamily="1"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5" y="260648"/>
            <a:ext cx="8352929" cy="1872208"/>
          </a:xfrm>
          <a:prstGeom prst="rect">
            <a:avLst/>
          </a:prstGeom>
        </p:spPr>
      </p:pic>
      <p:sp>
        <p:nvSpPr>
          <p:cNvPr id="5" name="テキスト ボックス 4"/>
          <p:cNvSpPr txBox="1"/>
          <p:nvPr/>
        </p:nvSpPr>
        <p:spPr>
          <a:xfrm>
            <a:off x="395534" y="2309978"/>
            <a:ext cx="3672410" cy="4370427"/>
          </a:xfrm>
          <a:prstGeom prst="rect">
            <a:avLst/>
          </a:prstGeom>
          <a:noFill/>
        </p:spPr>
        <p:txBody>
          <a:bodyPr wrap="square" rtlCol="0">
            <a:spAutoFit/>
          </a:bodyPr>
          <a:lstStyle/>
          <a:p>
            <a:r>
              <a:rPr lang="ja-JP" altLang="en-US" dirty="0" smtClean="0"/>
              <a:t>　</a:t>
            </a:r>
            <a:r>
              <a:rPr lang="ja-JP" altLang="en-US" sz="2000" b="1" dirty="0" smtClean="0">
                <a:ea typeface="ＤＦ平成ゴシック体W5" panose="02010609000101010101" pitchFamily="1" charset="-128"/>
              </a:rPr>
              <a:t>上の図は「復水器</a:t>
            </a:r>
            <a:r>
              <a:rPr lang="ja-JP" altLang="en-US" sz="2000" b="1" dirty="0">
                <a:ea typeface="ＤＦ平成ゴシック体W5" panose="02010609000101010101" pitchFamily="1" charset="-128"/>
              </a:rPr>
              <a:t>冷却</a:t>
            </a:r>
            <a:r>
              <a:rPr lang="ja-JP" altLang="en-US" sz="2000" b="1" dirty="0" smtClean="0">
                <a:ea typeface="ＤＦ平成ゴシック体W5" panose="02010609000101010101" pitchFamily="1" charset="-128"/>
              </a:rPr>
              <a:t>水に必要な動力費、土木費及び台風の高波・津波などを総合勘案してＯＰ＋</a:t>
            </a:r>
            <a:r>
              <a:rPr lang="en-US" altLang="ja-JP" sz="2000" b="1" dirty="0" smtClean="0">
                <a:ea typeface="ＤＦ平成ゴシック体W5" panose="02010609000101010101" pitchFamily="1" charset="-128"/>
              </a:rPr>
              <a:t>10</a:t>
            </a:r>
            <a:r>
              <a:rPr lang="ja-JP" altLang="en-US" sz="2000" b="1" dirty="0" smtClean="0">
                <a:ea typeface="ＤＦ平成ゴシック体W5" panose="02010609000101010101" pitchFamily="1" charset="-128"/>
              </a:rPr>
              <a:t>㍍とした」とある。</a:t>
            </a:r>
          </a:p>
          <a:p>
            <a:r>
              <a:rPr lang="ja-JP" altLang="en-US" sz="2000" b="1" dirty="0">
                <a:ea typeface="ＤＦ平成ゴシック体W5" panose="02010609000101010101" pitchFamily="1" charset="-128"/>
              </a:rPr>
              <a:t>　</a:t>
            </a:r>
            <a:r>
              <a:rPr lang="ja-JP" altLang="en-US" sz="2000" b="1" dirty="0" smtClean="0">
                <a:ea typeface="ＤＦ平成ゴシック体W5" panose="02010609000101010101" pitchFamily="1" charset="-128"/>
              </a:rPr>
              <a:t>しかし、その結果、ディーゼル発電機の場所が基礎版と同様の場所にあり、津波の被害が最も受けやすく未曾有の事故をもたらしたといえる。</a:t>
            </a:r>
          </a:p>
          <a:p>
            <a:r>
              <a:rPr lang="ja-JP" altLang="en-US" sz="2000" b="1" dirty="0">
                <a:ea typeface="ＤＦ平成ゴシック体W5" panose="02010609000101010101" pitchFamily="1" charset="-128"/>
              </a:rPr>
              <a:t>　</a:t>
            </a:r>
            <a:r>
              <a:rPr lang="ja-JP" altLang="en-US" sz="2000" b="1" dirty="0" smtClean="0">
                <a:ea typeface="ＤＦ平成ゴシック体W5" panose="02010609000101010101" pitchFamily="1" charset="-128"/>
              </a:rPr>
              <a:t>左の図はトレンチの場所である。原発の下に縦横に張り巡らされている。</a:t>
            </a:r>
          </a:p>
          <a:p>
            <a:r>
              <a:rPr kumimoji="1" lang="ja-JP" altLang="en-US" b="1" dirty="0" smtClean="0">
                <a:ea typeface="ＤＦ平成ゴシック体W5" panose="02010609000101010101" pitchFamily="1" charset="-128"/>
              </a:rPr>
              <a:t>　</a:t>
            </a:r>
            <a:endParaRPr kumimoji="1" lang="ja-JP" altLang="en-US" b="1" dirty="0">
              <a:ea typeface="ＤＦ平成ゴシック体W5" panose="02010609000101010101" pitchFamily="1" charset="-128"/>
            </a:endParaRPr>
          </a:p>
        </p:txBody>
      </p:sp>
    </p:spTree>
    <p:extLst>
      <p:ext uri="{BB962C8B-B14F-4D97-AF65-F5344CB8AC3E}">
        <p14:creationId xmlns:p14="http://schemas.microsoft.com/office/powerpoint/2010/main" val="4074431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260648"/>
            <a:ext cx="8229600" cy="648072"/>
          </a:xfrm>
        </p:spPr>
        <p:txBody>
          <a:bodyPr>
            <a:noAutofit/>
          </a:bodyPr>
          <a:lstStyle/>
          <a:p>
            <a:pPr lvl="1" algn="ctr"/>
            <a:r>
              <a:rPr kumimoji="1" lang="ja-JP" altLang="en-US" sz="4400" b="1" dirty="0" smtClean="0">
                <a:ea typeface="ＤＦ平成ゴシック体W5" panose="02010609000101010101" pitchFamily="1" charset="-128"/>
              </a:rPr>
              <a:t>地下水１千ﾄﾝ原発へ流れ込む</a:t>
            </a:r>
            <a:endParaRPr kumimoji="1" lang="ja-JP" altLang="en-US" sz="4400" b="1" dirty="0">
              <a:ea typeface="ＤＦ平成ゴシック体W5" panose="02010609000101010101" pitchFamily="1" charset="-128"/>
            </a:endParaRPr>
          </a:p>
        </p:txBody>
      </p:sp>
      <p:pic>
        <p:nvPicPr>
          <p:cNvPr id="4" name="コンテンツ プレースホルダー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23528" y="1380838"/>
            <a:ext cx="8496944" cy="5144506"/>
          </a:xfrm>
          <a:prstGeom prst="rect">
            <a:avLst/>
          </a:prstGeom>
        </p:spPr>
      </p:pic>
      <p:sp>
        <p:nvSpPr>
          <p:cNvPr id="5" name="テキスト ボックス 4"/>
          <p:cNvSpPr txBox="1"/>
          <p:nvPr/>
        </p:nvSpPr>
        <p:spPr>
          <a:xfrm>
            <a:off x="107504" y="980728"/>
            <a:ext cx="8424936" cy="400110"/>
          </a:xfrm>
          <a:prstGeom prst="rect">
            <a:avLst/>
          </a:prstGeom>
          <a:noFill/>
        </p:spPr>
        <p:txBody>
          <a:bodyPr wrap="square" rtlCol="0">
            <a:spAutoFit/>
          </a:bodyPr>
          <a:lstStyle/>
          <a:p>
            <a:pPr algn="ctr"/>
            <a:r>
              <a:rPr lang="ja-JP" altLang="en-US" sz="2000" b="1" dirty="0" smtClean="0">
                <a:solidFill>
                  <a:srgbClr val="FF0000"/>
                </a:solidFill>
                <a:ea typeface="ＤＦ平成ゴシック体W5" panose="02010609000101010101" pitchFamily="1" charset="-128"/>
              </a:rPr>
              <a:t>地下水１日１千トンの止水は至難の技である</a:t>
            </a:r>
            <a:endParaRPr lang="ja-JP" altLang="en-US" sz="2000" b="1" dirty="0">
              <a:solidFill>
                <a:srgbClr val="FF0000"/>
              </a:solidFill>
              <a:ea typeface="ＤＦ平成ゴシック体W5" panose="02010609000101010101" pitchFamily="1" charset="-128"/>
            </a:endParaRPr>
          </a:p>
        </p:txBody>
      </p:sp>
    </p:spTree>
    <p:extLst>
      <p:ext uri="{BB962C8B-B14F-4D97-AF65-F5344CB8AC3E}">
        <p14:creationId xmlns:p14="http://schemas.microsoft.com/office/powerpoint/2010/main" val="35491564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normAutofit/>
          </a:bodyPr>
          <a:lstStyle/>
          <a:p>
            <a:pPr lvl="1" algn="ctr"/>
            <a:r>
              <a:rPr kumimoji="1" lang="ja-JP" altLang="en-US" sz="4000" b="1" dirty="0" smtClean="0">
                <a:ea typeface="ＤＦ平成ゴシック体W5" panose="02010609000101010101" pitchFamily="1" charset="-128"/>
              </a:rPr>
              <a:t>第一原発原子炉の状況はこうだ！</a:t>
            </a:r>
            <a:endParaRPr kumimoji="1" lang="ja-JP" altLang="en-US" sz="4000" b="1" dirty="0">
              <a:ea typeface="ＤＦ平成ゴシック体W5" panose="02010609000101010101" pitchFamily="1" charset="-128"/>
            </a:endParaRPr>
          </a:p>
        </p:txBody>
      </p:sp>
      <p:sp>
        <p:nvSpPr>
          <p:cNvPr id="3" name="テキスト ボックス 2"/>
          <p:cNvSpPr txBox="1"/>
          <p:nvPr/>
        </p:nvSpPr>
        <p:spPr>
          <a:xfrm>
            <a:off x="251520" y="1052736"/>
            <a:ext cx="3312368" cy="5324535"/>
          </a:xfrm>
          <a:prstGeom prst="rect">
            <a:avLst/>
          </a:prstGeom>
          <a:noFill/>
        </p:spPr>
        <p:txBody>
          <a:bodyPr wrap="square" rtlCol="0">
            <a:spAutoFit/>
          </a:bodyPr>
          <a:lstStyle/>
          <a:p>
            <a:r>
              <a:rPr kumimoji="1" lang="ja-JP" altLang="en-US" sz="2000" dirty="0" smtClean="0">
                <a:solidFill>
                  <a:srgbClr val="FF0000"/>
                </a:solidFill>
                <a:ea typeface="ＤＦ平成ゴシック体W5" panose="02010609000101010101" pitchFamily="1" charset="-128"/>
              </a:rPr>
              <a:t>・１～３号機が大気中に放出する量は毎日２億４千万ﾍﾞｸﾚﾙである。</a:t>
            </a:r>
          </a:p>
          <a:p>
            <a:endParaRPr lang="ja-JP" altLang="en-US" sz="2000" dirty="0">
              <a:solidFill>
                <a:srgbClr val="FF0000"/>
              </a:solidFill>
              <a:ea typeface="ＤＦ平成ゴシック体W5" panose="02010609000101010101" pitchFamily="1" charset="-128"/>
            </a:endParaRPr>
          </a:p>
          <a:p>
            <a:r>
              <a:rPr kumimoji="1" lang="ja-JP" altLang="en-US" sz="2000" dirty="0" smtClean="0">
                <a:solidFill>
                  <a:srgbClr val="FF0000"/>
                </a:solidFill>
                <a:ea typeface="ＤＦ平成ゴシック体W5" panose="02010609000101010101" pitchFamily="1" charset="-128"/>
              </a:rPr>
              <a:t>・圧力抑制室に穴があき冷却水を入れても１～３号機から１日４００ﾄﾝが漏れだし高濃度汚染水に変化。</a:t>
            </a:r>
          </a:p>
          <a:p>
            <a:endParaRPr lang="ja-JP" altLang="en-US" sz="2000" dirty="0">
              <a:solidFill>
                <a:srgbClr val="FF0000"/>
              </a:solidFill>
              <a:ea typeface="ＤＦ平成ゴシック体W5" panose="02010609000101010101" pitchFamily="1" charset="-128"/>
            </a:endParaRPr>
          </a:p>
          <a:p>
            <a:r>
              <a:rPr kumimoji="1" lang="ja-JP" altLang="en-US" sz="2000" dirty="0" smtClean="0">
                <a:solidFill>
                  <a:srgbClr val="FF0000"/>
                </a:solidFill>
                <a:ea typeface="ＤＦ平成ゴシック体W5" panose="02010609000101010101" pitchFamily="1" charset="-128"/>
              </a:rPr>
              <a:t>・２号機内部は毎時７２</a:t>
            </a:r>
            <a:r>
              <a:rPr kumimoji="1" lang="en-US" altLang="ja-JP" sz="2000" dirty="0" smtClean="0">
                <a:solidFill>
                  <a:srgbClr val="FF0000"/>
                </a:solidFill>
                <a:ea typeface="ＤＦ平成ゴシック体W5" panose="02010609000101010101" pitchFamily="1" charset="-128"/>
              </a:rPr>
              <a:t>.9</a:t>
            </a:r>
          </a:p>
          <a:p>
            <a:r>
              <a:rPr lang="ja-JP" altLang="en-US" sz="2000" dirty="0" smtClean="0">
                <a:solidFill>
                  <a:srgbClr val="FF0000"/>
                </a:solidFill>
                <a:ea typeface="ＤＦ平成ゴシック体W5" panose="02010609000101010101" pitchFamily="1" charset="-128"/>
              </a:rPr>
              <a:t>Ｓｖ、６分で即死、ロボット次々と故障している。</a:t>
            </a:r>
          </a:p>
          <a:p>
            <a:endParaRPr lang="ja-JP" altLang="en-US" sz="2000" dirty="0">
              <a:solidFill>
                <a:srgbClr val="FF0000"/>
              </a:solidFill>
              <a:ea typeface="ＤＦ平成ゴシック体W5" panose="02010609000101010101" pitchFamily="1" charset="-128"/>
            </a:endParaRPr>
          </a:p>
          <a:p>
            <a:r>
              <a:rPr lang="ja-JP" altLang="en-US" sz="2000" dirty="0" smtClean="0">
                <a:solidFill>
                  <a:srgbClr val="FF0000"/>
                </a:solidFill>
                <a:ea typeface="ＤＦ平成ゴシック体W5" panose="02010609000101010101" pitchFamily="1" charset="-128"/>
              </a:rPr>
              <a:t>・格納容器から冷却水が漏れ出し「水棺」は不可能である。そのため放射線低減ができない。</a:t>
            </a:r>
            <a:endParaRPr kumimoji="1" lang="ja-JP" altLang="en-US" sz="2000" dirty="0">
              <a:solidFill>
                <a:srgbClr val="FF0000"/>
              </a:solidFill>
              <a:ea typeface="ＤＦ平成ゴシック体W5" panose="02010609000101010101" pitchFamily="1" charset="-128"/>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7447" y="1092696"/>
            <a:ext cx="5129947" cy="5504656"/>
          </a:xfrm>
          <a:prstGeom prst="rect">
            <a:avLst/>
          </a:prstGeom>
        </p:spPr>
      </p:pic>
    </p:spTree>
    <p:extLst>
      <p:ext uri="{BB962C8B-B14F-4D97-AF65-F5344CB8AC3E}">
        <p14:creationId xmlns:p14="http://schemas.microsoft.com/office/powerpoint/2010/main" val="15884535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332656"/>
            <a:ext cx="8640960" cy="936104"/>
          </a:xfrm>
        </p:spPr>
        <p:txBody>
          <a:bodyPr>
            <a:noAutofit/>
          </a:bodyPr>
          <a:lstStyle/>
          <a:p>
            <a:pPr lvl="1" algn="ctr"/>
            <a:r>
              <a:rPr lang="en-US" altLang="ja-JP" sz="2000" dirty="0" smtClean="0">
                <a:solidFill>
                  <a:srgbClr val="FF0000"/>
                </a:solidFill>
                <a:ea typeface="ＤＦ平成ゴシック体W5" panose="02010609000101010101" pitchFamily="1" charset="-128"/>
              </a:rPr>
              <a:t>:</a:t>
            </a:r>
            <a:r>
              <a:rPr lang="ja-JP" altLang="en-US" sz="4400" dirty="0" smtClean="0">
                <a:solidFill>
                  <a:schemeClr val="tx1"/>
                </a:solidFill>
                <a:ea typeface="ＤＦ平成ゴシック体W5" panose="02010609000101010101" pitchFamily="1" charset="-128"/>
              </a:rPr>
              <a:t>原発の地下は放射能の“沼”だ！</a:t>
            </a:r>
            <a:endParaRPr kumimoji="1" lang="ja-JP" altLang="en-US" sz="2000" dirty="0">
              <a:solidFill>
                <a:srgbClr val="FF0000"/>
              </a:solidFill>
              <a:ea typeface="ＤＦ平成ゴシック体W5" panose="02010609000101010101" pitchFamily="1" charset="-128"/>
            </a:endParaRPr>
          </a:p>
        </p:txBody>
      </p:sp>
      <p:pic>
        <p:nvPicPr>
          <p:cNvPr id="4" name="コンテンツ プレースホルダー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544974" y="2624718"/>
            <a:ext cx="8599026" cy="4980285"/>
          </a:xfrm>
          <a:prstGeom prst="rect">
            <a:avLst/>
          </a:prstGeom>
        </p:spPr>
      </p:pic>
      <p:sp>
        <p:nvSpPr>
          <p:cNvPr id="3" name="テキスト ボックス 2"/>
          <p:cNvSpPr txBox="1"/>
          <p:nvPr/>
        </p:nvSpPr>
        <p:spPr>
          <a:xfrm>
            <a:off x="4788024" y="6438133"/>
            <a:ext cx="3168352" cy="307777"/>
          </a:xfrm>
          <a:prstGeom prst="rect">
            <a:avLst/>
          </a:prstGeom>
          <a:noFill/>
        </p:spPr>
        <p:txBody>
          <a:bodyPr wrap="square" rtlCol="0">
            <a:spAutoFit/>
          </a:bodyPr>
          <a:lstStyle/>
          <a:p>
            <a:pPr algn="r"/>
            <a:r>
              <a:rPr lang="ja-JP" altLang="en-US" sz="1400" dirty="0" smtClean="0"/>
              <a:t>若狭ネット</a:t>
            </a:r>
            <a:endParaRPr kumimoji="1" lang="ja-JP" altLang="en-US" sz="1400" dirty="0"/>
          </a:p>
        </p:txBody>
      </p:sp>
      <p:sp>
        <p:nvSpPr>
          <p:cNvPr id="5" name="テキスト ボックス 4"/>
          <p:cNvSpPr txBox="1"/>
          <p:nvPr/>
        </p:nvSpPr>
        <p:spPr>
          <a:xfrm>
            <a:off x="293454" y="1124744"/>
            <a:ext cx="8640960" cy="707886"/>
          </a:xfrm>
          <a:prstGeom prst="rect">
            <a:avLst/>
          </a:prstGeom>
          <a:noFill/>
        </p:spPr>
        <p:txBody>
          <a:bodyPr wrap="square" rtlCol="0">
            <a:spAutoFit/>
          </a:bodyPr>
          <a:lstStyle/>
          <a:p>
            <a:pPr algn="ctr"/>
            <a:r>
              <a:rPr lang="ja-JP" altLang="en-US" sz="2000" b="1" dirty="0">
                <a:solidFill>
                  <a:srgbClr val="FF0000"/>
                </a:solidFill>
                <a:ea typeface="ＤＦ平成ゴシック体W5" panose="02010609000101010101" pitchFamily="1" charset="-128"/>
              </a:rPr>
              <a:t>事故時の大気放出量の２６０倍のストロンチウム</a:t>
            </a:r>
            <a:r>
              <a:rPr lang="en-US" altLang="ja-JP" sz="2000" b="1" dirty="0">
                <a:solidFill>
                  <a:srgbClr val="FF0000"/>
                </a:solidFill>
                <a:ea typeface="ＤＦ平成ゴシック体W5" panose="02010609000101010101" pitchFamily="1" charset="-128"/>
              </a:rPr>
              <a:t>90</a:t>
            </a:r>
            <a:r>
              <a:rPr lang="ja-JP" altLang="en-US" sz="2000" b="1" dirty="0">
                <a:solidFill>
                  <a:srgbClr val="FF0000"/>
                </a:solidFill>
                <a:ea typeface="ＤＦ平成ゴシック体W5" panose="02010609000101010101" pitchFamily="1" charset="-128"/>
              </a:rPr>
              <a:t>が原発の地下に</a:t>
            </a:r>
            <a:r>
              <a:rPr lang="ja-JP" altLang="en-US" sz="2000" b="1" dirty="0">
                <a:ea typeface="ＤＦ平成ゴシック体W5" panose="02010609000101010101" pitchFamily="1" charset="-128"/>
              </a:rPr>
              <a:t/>
            </a:r>
            <a:br>
              <a:rPr lang="ja-JP" altLang="en-US" sz="2000" b="1" dirty="0">
                <a:ea typeface="ＤＦ平成ゴシック体W5" panose="02010609000101010101" pitchFamily="1" charset="-128"/>
              </a:rPr>
            </a:br>
            <a:endParaRPr kumimoji="1" lang="ja-JP" altLang="en-US" sz="2000" b="1" dirty="0"/>
          </a:p>
        </p:txBody>
      </p:sp>
    </p:spTree>
    <p:extLst>
      <p:ext uri="{BB962C8B-B14F-4D97-AF65-F5344CB8AC3E}">
        <p14:creationId xmlns:p14="http://schemas.microsoft.com/office/powerpoint/2010/main" val="1161867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869" y="1768289"/>
            <a:ext cx="4257132" cy="4908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16016" y="1768289"/>
            <a:ext cx="4176464" cy="4913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2"/>
          <p:cNvSpPr txBox="1"/>
          <p:nvPr/>
        </p:nvSpPr>
        <p:spPr>
          <a:xfrm>
            <a:off x="87258" y="1368179"/>
            <a:ext cx="8805221"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dirty="0" smtClean="0">
                <a:ea typeface="ＤＦ平成ゴシック体W5" pitchFamily="1" charset="-128"/>
              </a:rPr>
              <a:t>   </a:t>
            </a:r>
            <a:r>
              <a:rPr lang="en-US" altLang="ja-JP" sz="2000" dirty="0" smtClean="0">
                <a:solidFill>
                  <a:srgbClr val="FF0000"/>
                </a:solidFill>
                <a:ea typeface="ＤＦ平成ゴシック体W5" pitchFamily="1" charset="-128"/>
              </a:rPr>
              <a:t>2011</a:t>
            </a:r>
            <a:r>
              <a:rPr lang="ja-JP" altLang="en-US" sz="2000" dirty="0" smtClean="0">
                <a:solidFill>
                  <a:srgbClr val="FF0000"/>
                </a:solidFill>
                <a:ea typeface="ＤＦ平成ゴシック体W5" pitchFamily="1" charset="-128"/>
              </a:rPr>
              <a:t>年</a:t>
            </a:r>
            <a:r>
              <a:rPr lang="en-US" altLang="ja-JP" sz="2000" dirty="0" smtClean="0">
                <a:solidFill>
                  <a:srgbClr val="FF0000"/>
                </a:solidFill>
                <a:ea typeface="ＤＦ平成ゴシック体W5" pitchFamily="1" charset="-128"/>
              </a:rPr>
              <a:t>3</a:t>
            </a:r>
            <a:r>
              <a:rPr lang="ja-JP" altLang="en-US" sz="2000" dirty="0" smtClean="0">
                <a:solidFill>
                  <a:srgbClr val="FF0000"/>
                </a:solidFill>
                <a:ea typeface="ＤＦ平成ゴシック体W5" pitchFamily="1" charset="-128"/>
              </a:rPr>
              <a:t>月</a:t>
            </a:r>
            <a:r>
              <a:rPr lang="en-US" altLang="ja-JP" sz="2000" dirty="0" smtClean="0">
                <a:solidFill>
                  <a:srgbClr val="FF0000"/>
                </a:solidFill>
                <a:ea typeface="ＤＦ平成ゴシック体W5" pitchFamily="1" charset="-128"/>
              </a:rPr>
              <a:t>12</a:t>
            </a:r>
            <a:r>
              <a:rPr lang="ja-JP" altLang="en-US" sz="2000" dirty="0" smtClean="0">
                <a:solidFill>
                  <a:srgbClr val="FF0000"/>
                </a:solidFill>
                <a:ea typeface="ＤＦ平成ゴシック体W5" pitchFamily="1" charset="-128"/>
              </a:rPr>
              <a:t>日 </a:t>
            </a:r>
            <a:r>
              <a:rPr lang="en-US" altLang="ja-JP" sz="2000" dirty="0" smtClean="0">
                <a:solidFill>
                  <a:srgbClr val="FF0000"/>
                </a:solidFill>
                <a:ea typeface="ＤＦ平成ゴシック体W5" pitchFamily="1" charset="-128"/>
              </a:rPr>
              <a:t>1</a:t>
            </a:r>
            <a:r>
              <a:rPr lang="ja-JP" altLang="en-US" sz="2000" dirty="0" smtClean="0">
                <a:solidFill>
                  <a:srgbClr val="FF0000"/>
                </a:solidFill>
                <a:ea typeface="ＤＦ平成ゴシック体W5" pitchFamily="1" charset="-128"/>
              </a:rPr>
              <a:t>号機</a:t>
            </a:r>
            <a:r>
              <a:rPr lang="ja-JP" altLang="en-US" sz="2000" dirty="0">
                <a:solidFill>
                  <a:srgbClr val="FF0000"/>
                </a:solidFill>
                <a:ea typeface="ＤＦ平成ゴシック体W5" pitchFamily="1" charset="-128"/>
              </a:rPr>
              <a:t>の水素</a:t>
            </a:r>
            <a:r>
              <a:rPr lang="ja-JP" altLang="en-US" sz="2000" dirty="0" smtClean="0">
                <a:solidFill>
                  <a:srgbClr val="FF0000"/>
                </a:solidFill>
                <a:ea typeface="ＤＦ平成ゴシック体W5" pitchFamily="1" charset="-128"/>
              </a:rPr>
              <a:t>爆発      　 </a:t>
            </a:r>
            <a:r>
              <a:rPr lang="en-US" altLang="ja-JP" sz="2000" dirty="0" smtClean="0">
                <a:solidFill>
                  <a:srgbClr val="FF0000"/>
                </a:solidFill>
                <a:ea typeface="ＤＦ平成ゴシック体W5" pitchFamily="1" charset="-128"/>
              </a:rPr>
              <a:t>2011</a:t>
            </a:r>
            <a:r>
              <a:rPr lang="ja-JP" altLang="en-US" sz="2000" dirty="0" smtClean="0">
                <a:solidFill>
                  <a:srgbClr val="FF0000"/>
                </a:solidFill>
                <a:ea typeface="ＤＦ平成ゴシック体W5" pitchFamily="1" charset="-128"/>
              </a:rPr>
              <a:t>年</a:t>
            </a:r>
            <a:r>
              <a:rPr lang="en-US" altLang="ja-JP" sz="2000" dirty="0" smtClean="0">
                <a:solidFill>
                  <a:srgbClr val="FF0000"/>
                </a:solidFill>
                <a:ea typeface="ＤＦ平成ゴシック体W5" pitchFamily="1" charset="-128"/>
              </a:rPr>
              <a:t>3</a:t>
            </a:r>
            <a:r>
              <a:rPr lang="ja-JP" altLang="en-US" sz="2000" dirty="0" smtClean="0">
                <a:solidFill>
                  <a:srgbClr val="FF0000"/>
                </a:solidFill>
                <a:ea typeface="ＤＦ平成ゴシック体W5" pitchFamily="1" charset="-128"/>
              </a:rPr>
              <a:t>月</a:t>
            </a:r>
            <a:r>
              <a:rPr lang="en-US" altLang="ja-JP" sz="2000" dirty="0" smtClean="0">
                <a:solidFill>
                  <a:srgbClr val="FF0000"/>
                </a:solidFill>
                <a:ea typeface="ＤＦ平成ゴシック体W5" pitchFamily="1" charset="-128"/>
              </a:rPr>
              <a:t>14</a:t>
            </a:r>
            <a:r>
              <a:rPr lang="ja-JP" altLang="en-US" sz="2000" dirty="0" smtClean="0">
                <a:solidFill>
                  <a:srgbClr val="FF0000"/>
                </a:solidFill>
                <a:ea typeface="ＤＦ平成ゴシック体W5" pitchFamily="1" charset="-128"/>
              </a:rPr>
              <a:t>日 </a:t>
            </a:r>
            <a:r>
              <a:rPr lang="en-US" altLang="ja-JP" sz="2000" dirty="0" smtClean="0">
                <a:solidFill>
                  <a:srgbClr val="FF0000"/>
                </a:solidFill>
                <a:ea typeface="ＤＦ平成ゴシック体W5" pitchFamily="1" charset="-128"/>
              </a:rPr>
              <a:t>3</a:t>
            </a:r>
            <a:r>
              <a:rPr lang="ja-JP" altLang="en-US" sz="2000" dirty="0" smtClean="0">
                <a:solidFill>
                  <a:srgbClr val="FF0000"/>
                </a:solidFill>
                <a:ea typeface="ＤＦ平成ゴシック体W5" pitchFamily="1" charset="-128"/>
              </a:rPr>
              <a:t>号機の水素爆発</a:t>
            </a:r>
            <a:endParaRPr kumimoji="1" lang="ja-JP" altLang="en-US" sz="2000" dirty="0">
              <a:solidFill>
                <a:srgbClr val="FF0000"/>
              </a:solidFill>
              <a:ea typeface="ＤＦ平成ゴシック体W5" pitchFamily="1" charset="-128"/>
            </a:endParaRPr>
          </a:p>
        </p:txBody>
      </p:sp>
      <p:sp>
        <p:nvSpPr>
          <p:cNvPr id="2" name="タイトル 1"/>
          <p:cNvSpPr>
            <a:spLocks noGrp="1"/>
          </p:cNvSpPr>
          <p:nvPr>
            <p:ph type="title"/>
          </p:nvPr>
        </p:nvSpPr>
        <p:spPr>
          <a:xfrm>
            <a:off x="467544" y="476672"/>
            <a:ext cx="8229600" cy="778098"/>
          </a:xfrm>
        </p:spPr>
        <p:txBody>
          <a:bodyPr>
            <a:noAutofit/>
          </a:bodyPr>
          <a:lstStyle/>
          <a:p>
            <a:pPr lvl="1"/>
            <a:r>
              <a:rPr kumimoji="1" lang="ja-JP" altLang="en-US" sz="4800" b="1" dirty="0" smtClean="0">
                <a:ea typeface="ＤＦ平成ゴシック体W5" panose="02010609000101010101" pitchFamily="1" charset="-128"/>
              </a:rPr>
              <a:t>どちらも水素爆破と言うが？</a:t>
            </a:r>
            <a:r>
              <a:rPr kumimoji="1" lang="en-US" altLang="ja-JP" sz="4800" b="1" dirty="0" smtClean="0">
                <a:ea typeface="ＤＦ平成ゴシック体W5" panose="02010609000101010101" pitchFamily="1" charset="-128"/>
              </a:rPr>
              <a:t/>
            </a:r>
            <a:br>
              <a:rPr kumimoji="1" lang="en-US" altLang="ja-JP" sz="4800" b="1" dirty="0" smtClean="0">
                <a:ea typeface="ＤＦ平成ゴシック体W5" panose="02010609000101010101" pitchFamily="1" charset="-128"/>
              </a:rPr>
            </a:br>
            <a:r>
              <a:rPr kumimoji="1" lang="ja-JP" altLang="en-US" sz="4800" dirty="0" smtClean="0">
                <a:solidFill>
                  <a:schemeClr val="tx2">
                    <a:lumMod val="50000"/>
                  </a:schemeClr>
                </a:solidFill>
                <a:ea typeface="ＤＨＰ特太ゴシック体" pitchFamily="2" charset="-128"/>
              </a:rPr>
              <a:t>　　　　</a:t>
            </a:r>
            <a:br>
              <a:rPr kumimoji="1" lang="ja-JP" altLang="en-US" sz="4800" dirty="0" smtClean="0">
                <a:solidFill>
                  <a:schemeClr val="tx2">
                    <a:lumMod val="50000"/>
                  </a:schemeClr>
                </a:solidFill>
                <a:ea typeface="ＤＨＰ特太ゴシック体" pitchFamily="2" charset="-128"/>
              </a:rPr>
            </a:br>
            <a:endParaRPr kumimoji="1" lang="ja-JP" altLang="en-US" sz="4800" dirty="0">
              <a:solidFill>
                <a:schemeClr val="tx2">
                  <a:lumMod val="50000"/>
                </a:schemeClr>
              </a:solidFill>
              <a:ea typeface="ＤＨＰ特太ゴシック体" pitchFamily="2" charset="-128"/>
            </a:endParaRPr>
          </a:p>
        </p:txBody>
      </p:sp>
    </p:spTree>
    <p:extLst>
      <p:ext uri="{BB962C8B-B14F-4D97-AF65-F5344CB8AC3E}">
        <p14:creationId xmlns:p14="http://schemas.microsoft.com/office/powerpoint/2010/main" val="320635624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739" y="1268760"/>
            <a:ext cx="6120680" cy="5125116"/>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916832"/>
            <a:ext cx="2721864" cy="4104456"/>
          </a:xfrm>
          <a:prstGeom prst="rect">
            <a:avLst/>
          </a:prstGeom>
        </p:spPr>
      </p:pic>
      <p:sp>
        <p:nvSpPr>
          <p:cNvPr id="6" name="テキスト ボックス 5"/>
          <p:cNvSpPr txBox="1"/>
          <p:nvPr/>
        </p:nvSpPr>
        <p:spPr>
          <a:xfrm>
            <a:off x="461616" y="404664"/>
            <a:ext cx="8280920" cy="707886"/>
          </a:xfrm>
          <a:prstGeom prst="rect">
            <a:avLst/>
          </a:prstGeom>
          <a:noFill/>
        </p:spPr>
        <p:txBody>
          <a:bodyPr wrap="square" rtlCol="0">
            <a:spAutoFit/>
          </a:bodyPr>
          <a:lstStyle/>
          <a:p>
            <a:r>
              <a:rPr kumimoji="1" lang="ja-JP" altLang="en-US" sz="4000" dirty="0" smtClean="0">
                <a:ea typeface="ＤＦ特太ゴシック体" panose="02010609000101010101" pitchFamily="1" charset="-128"/>
              </a:rPr>
              <a:t>ＡＬＰＳ機動せず構造的</a:t>
            </a:r>
            <a:r>
              <a:rPr lang="ja-JP" altLang="en-US" sz="4000" dirty="0">
                <a:ea typeface="ＤＦ特太ゴシック体" panose="02010609000101010101" pitchFamily="1" charset="-128"/>
              </a:rPr>
              <a:t>欠陥</a:t>
            </a:r>
            <a:r>
              <a:rPr lang="ja-JP" altLang="en-US" sz="4000" dirty="0" smtClean="0">
                <a:ea typeface="ＤＦ特太ゴシック体" panose="02010609000101010101" pitchFamily="1" charset="-128"/>
              </a:rPr>
              <a:t>か？</a:t>
            </a:r>
            <a:endParaRPr kumimoji="1" lang="ja-JP" altLang="en-US" sz="4000" dirty="0">
              <a:ea typeface="ＤＦ特太ゴシック体" panose="02010609000101010101" pitchFamily="1" charset="-128"/>
            </a:endParaRPr>
          </a:p>
        </p:txBody>
      </p:sp>
    </p:spTree>
    <p:extLst>
      <p:ext uri="{BB962C8B-B14F-4D97-AF65-F5344CB8AC3E}">
        <p14:creationId xmlns:p14="http://schemas.microsoft.com/office/powerpoint/2010/main" val="102231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22192" y="1581027"/>
            <a:ext cx="8496944" cy="4626083"/>
          </a:xfrm>
          <a:prstGeom prst="rect">
            <a:avLst/>
          </a:prstGeom>
        </p:spPr>
      </p:pic>
      <p:sp>
        <p:nvSpPr>
          <p:cNvPr id="3" name="テキスト ボックス 2"/>
          <p:cNvSpPr txBox="1"/>
          <p:nvPr/>
        </p:nvSpPr>
        <p:spPr>
          <a:xfrm>
            <a:off x="178176" y="1057807"/>
            <a:ext cx="8784976" cy="523220"/>
          </a:xfrm>
          <a:prstGeom prst="rect">
            <a:avLst/>
          </a:prstGeom>
          <a:noFill/>
        </p:spPr>
        <p:txBody>
          <a:bodyPr wrap="square" rtlCol="0">
            <a:spAutoFit/>
          </a:bodyPr>
          <a:lstStyle/>
          <a:p>
            <a:r>
              <a:rPr kumimoji="1" lang="ja-JP" altLang="en-US" sz="2000" dirty="0" smtClean="0">
                <a:solidFill>
                  <a:srgbClr val="FF0000"/>
                </a:solidFill>
                <a:ea typeface="ＤＦ平成ゴシック体W5" panose="02010609000101010101" pitchFamily="1" charset="-128"/>
              </a:rPr>
              <a:t>　①</a:t>
            </a:r>
            <a:r>
              <a:rPr kumimoji="1" lang="ja-JP" altLang="en-US" sz="2000" dirty="0" smtClean="0">
                <a:ea typeface="ＤＦ平成ゴシック体W5" panose="02010609000101010101" pitchFamily="1" charset="-128"/>
              </a:rPr>
              <a:t>地下バイパス</a:t>
            </a:r>
            <a:r>
              <a:rPr kumimoji="1" lang="ja-JP" altLang="en-US" sz="2000" dirty="0" smtClean="0">
                <a:solidFill>
                  <a:srgbClr val="FF0000"/>
                </a:solidFill>
                <a:ea typeface="ＤＦ平成ゴシック体W5" panose="02010609000101010101" pitchFamily="1" charset="-128"/>
              </a:rPr>
              <a:t>②</a:t>
            </a:r>
            <a:r>
              <a:rPr kumimoji="1" lang="ja-JP" altLang="en-US" sz="2000" dirty="0" smtClean="0">
                <a:ea typeface="ＤＦ平成ゴシック体W5" panose="02010609000101010101" pitchFamily="1" charset="-128"/>
              </a:rPr>
              <a:t>サブドレン稼働</a:t>
            </a:r>
            <a:r>
              <a:rPr kumimoji="1" lang="ja-JP" altLang="en-US" sz="2000" dirty="0" smtClean="0">
                <a:solidFill>
                  <a:srgbClr val="FF0000"/>
                </a:solidFill>
                <a:ea typeface="ＤＦ平成ゴシック体W5" panose="02010609000101010101" pitchFamily="1" charset="-128"/>
              </a:rPr>
              <a:t>③</a:t>
            </a:r>
            <a:r>
              <a:rPr kumimoji="1" lang="ja-JP" altLang="en-US" sz="2800" dirty="0" smtClean="0">
                <a:ea typeface="ＤＦ平成ゴシック体W5" panose="02010609000101010101" pitchFamily="1" charset="-128"/>
              </a:rPr>
              <a:t>凍土壁</a:t>
            </a:r>
            <a:r>
              <a:rPr kumimoji="1" lang="ja-JP" altLang="en-US" sz="2000" dirty="0" smtClean="0">
                <a:solidFill>
                  <a:srgbClr val="FF0000"/>
                </a:solidFill>
                <a:ea typeface="ＤＦ平成ゴシック体W5" panose="02010609000101010101" pitchFamily="1" charset="-128"/>
              </a:rPr>
              <a:t>④</a:t>
            </a:r>
            <a:r>
              <a:rPr kumimoji="1" lang="ja-JP" altLang="en-US" sz="2000" dirty="0" smtClean="0">
                <a:ea typeface="ＤＦ平成ゴシック体W5" panose="02010609000101010101" pitchFamily="1" charset="-128"/>
              </a:rPr>
              <a:t>坑道内の汚染水除去</a:t>
            </a:r>
            <a:endParaRPr kumimoji="1" lang="ja-JP" altLang="en-US" sz="2000" dirty="0">
              <a:ea typeface="ＤＦ平成ゴシック体W5" panose="02010609000101010101" pitchFamily="1" charset="-128"/>
            </a:endParaRPr>
          </a:p>
        </p:txBody>
      </p:sp>
      <p:sp>
        <p:nvSpPr>
          <p:cNvPr id="5" name="テキスト ボックス 4"/>
          <p:cNvSpPr txBox="1"/>
          <p:nvPr/>
        </p:nvSpPr>
        <p:spPr>
          <a:xfrm>
            <a:off x="5134023" y="6164385"/>
            <a:ext cx="3168352" cy="400110"/>
          </a:xfrm>
          <a:prstGeom prst="rect">
            <a:avLst/>
          </a:prstGeom>
          <a:noFill/>
        </p:spPr>
        <p:txBody>
          <a:bodyPr wrap="square" rtlCol="0">
            <a:spAutoFit/>
          </a:bodyPr>
          <a:lstStyle/>
          <a:p>
            <a:r>
              <a:rPr kumimoji="1" lang="ja-JP" altLang="en-US" sz="2000" dirty="0" smtClean="0">
                <a:solidFill>
                  <a:srgbClr val="FF0000"/>
                </a:solidFill>
                <a:ea typeface="ＤＦ平成ゴシック体W5" panose="02010609000101010101" pitchFamily="1" charset="-128"/>
              </a:rPr>
              <a:t>⑥</a:t>
            </a:r>
            <a:r>
              <a:rPr kumimoji="1" lang="ja-JP" altLang="en-US" sz="2000" dirty="0" smtClean="0">
                <a:ea typeface="ＤＦ平成ゴシック体W5" panose="02010609000101010101" pitchFamily="1" charset="-128"/>
              </a:rPr>
              <a:t>海側の遮水壁</a:t>
            </a:r>
            <a:endParaRPr kumimoji="1" lang="ja-JP" altLang="en-US" sz="2000" dirty="0">
              <a:ea typeface="ＤＦ平成ゴシック体W5" panose="02010609000101010101" pitchFamily="1" charset="-128"/>
            </a:endParaRPr>
          </a:p>
        </p:txBody>
      </p:sp>
      <p:sp>
        <p:nvSpPr>
          <p:cNvPr id="6" name="正方形/長方形 5"/>
          <p:cNvSpPr/>
          <p:nvPr/>
        </p:nvSpPr>
        <p:spPr>
          <a:xfrm>
            <a:off x="323528" y="6195694"/>
            <a:ext cx="2236510" cy="400110"/>
          </a:xfrm>
          <a:prstGeom prst="rect">
            <a:avLst/>
          </a:prstGeom>
        </p:spPr>
        <p:txBody>
          <a:bodyPr wrap="none">
            <a:spAutoFit/>
          </a:bodyPr>
          <a:lstStyle/>
          <a:p>
            <a:r>
              <a:rPr lang="ja-JP" altLang="en-US" sz="2000" dirty="0">
                <a:solidFill>
                  <a:srgbClr val="FF0000"/>
                </a:solidFill>
                <a:ea typeface="ＤＦ平成ゴシック体W5" panose="02010609000101010101" pitchFamily="1" charset="-128"/>
              </a:rPr>
              <a:t>⑤</a:t>
            </a:r>
            <a:r>
              <a:rPr lang="ja-JP" altLang="en-US" sz="2000" dirty="0">
                <a:ea typeface="ＤＦ平成ゴシック体W5" panose="02010609000101010101" pitchFamily="1" charset="-128"/>
              </a:rPr>
              <a:t>護岸の地盤改良</a:t>
            </a:r>
          </a:p>
        </p:txBody>
      </p:sp>
      <p:sp>
        <p:nvSpPr>
          <p:cNvPr id="7" name="正方形/長方形 6"/>
          <p:cNvSpPr/>
          <p:nvPr/>
        </p:nvSpPr>
        <p:spPr>
          <a:xfrm>
            <a:off x="1474320" y="288366"/>
            <a:ext cx="6192688" cy="769441"/>
          </a:xfrm>
          <a:prstGeom prst="rect">
            <a:avLst/>
          </a:prstGeom>
        </p:spPr>
        <p:txBody>
          <a:bodyPr wrap="square">
            <a:spAutoFit/>
          </a:bodyPr>
          <a:lstStyle/>
          <a:p>
            <a:pPr algn="ctr"/>
            <a:r>
              <a:rPr lang="ja-JP" altLang="en-US" sz="4400" dirty="0">
                <a:ea typeface="ＤＦ平成ゴシック体W5" panose="02010609000101010101" pitchFamily="1" charset="-128"/>
              </a:rPr>
              <a:t>苦闘続く汚染水対策</a:t>
            </a:r>
          </a:p>
        </p:txBody>
      </p:sp>
      <p:sp>
        <p:nvSpPr>
          <p:cNvPr id="2" name="テキスト ボックス 1"/>
          <p:cNvSpPr txBox="1"/>
          <p:nvPr/>
        </p:nvSpPr>
        <p:spPr>
          <a:xfrm>
            <a:off x="7164288" y="6564495"/>
            <a:ext cx="1656184" cy="307777"/>
          </a:xfrm>
          <a:prstGeom prst="rect">
            <a:avLst/>
          </a:prstGeom>
          <a:noFill/>
        </p:spPr>
        <p:txBody>
          <a:bodyPr wrap="square" rtlCol="0">
            <a:spAutoFit/>
          </a:bodyPr>
          <a:lstStyle/>
          <a:p>
            <a:r>
              <a:rPr kumimoji="1" lang="ja-JP" altLang="en-US" sz="1400" dirty="0" smtClean="0"/>
              <a:t>朝日新聞</a:t>
            </a:r>
            <a:endParaRPr kumimoji="1" lang="ja-JP" altLang="en-US" sz="1400" dirty="0"/>
          </a:p>
        </p:txBody>
      </p:sp>
    </p:spTree>
    <p:extLst>
      <p:ext uri="{BB962C8B-B14F-4D97-AF65-F5344CB8AC3E}">
        <p14:creationId xmlns:p14="http://schemas.microsoft.com/office/powerpoint/2010/main" val="10633214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88640"/>
            <a:ext cx="8640960" cy="792088"/>
          </a:xfrm>
        </p:spPr>
        <p:txBody>
          <a:bodyPr>
            <a:noAutofit/>
          </a:bodyPr>
          <a:lstStyle/>
          <a:p>
            <a:pPr lvl="1" algn="ctr"/>
            <a:r>
              <a:rPr kumimoji="1" lang="ja-JP" altLang="en-US" sz="4000" dirty="0" smtClean="0">
                <a:ea typeface="ＤＦ平成ゴシック体W5" panose="02010609000101010101" pitchFamily="1" charset="-128"/>
              </a:rPr>
              <a:t>原子炉・タービン建屋が浮き上がる</a:t>
            </a:r>
            <a:br>
              <a:rPr kumimoji="1" lang="ja-JP" altLang="en-US" sz="4000" dirty="0" smtClean="0">
                <a:ea typeface="ＤＦ平成ゴシック体W5" panose="02010609000101010101" pitchFamily="1" charset="-128"/>
              </a:rPr>
            </a:br>
            <a:endParaRPr kumimoji="1" lang="ja-JP" altLang="en-US" sz="2800" dirty="0">
              <a:solidFill>
                <a:srgbClr val="FF0000"/>
              </a:solidFill>
            </a:endParaRPr>
          </a:p>
        </p:txBody>
      </p:sp>
      <p:pic>
        <p:nvPicPr>
          <p:cNvPr id="4" name="コンテンツ プレースホルダー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323528" y="1442393"/>
            <a:ext cx="8424936" cy="5154959"/>
          </a:xfrm>
          <a:prstGeom prst="rect">
            <a:avLst/>
          </a:prstGeom>
        </p:spPr>
      </p:pic>
      <p:sp>
        <p:nvSpPr>
          <p:cNvPr id="3" name="テキスト ボックス 2"/>
          <p:cNvSpPr txBox="1"/>
          <p:nvPr/>
        </p:nvSpPr>
        <p:spPr>
          <a:xfrm>
            <a:off x="395536" y="980728"/>
            <a:ext cx="8136904" cy="461665"/>
          </a:xfrm>
          <a:prstGeom prst="rect">
            <a:avLst/>
          </a:prstGeom>
          <a:noFill/>
        </p:spPr>
        <p:txBody>
          <a:bodyPr wrap="square" rtlCol="0">
            <a:spAutoFit/>
          </a:bodyPr>
          <a:lstStyle/>
          <a:p>
            <a:pPr algn="ctr"/>
            <a:r>
              <a:rPr lang="ja-JP" altLang="en-US" sz="2400" b="1" dirty="0">
                <a:solidFill>
                  <a:srgbClr val="FF0000"/>
                </a:solidFill>
              </a:rPr>
              <a:t>サブドレン復旧が急がれる理由！</a:t>
            </a:r>
            <a:endParaRPr kumimoji="1" lang="ja-JP" altLang="en-US" sz="2400" b="1" dirty="0"/>
          </a:p>
        </p:txBody>
      </p:sp>
      <p:sp>
        <p:nvSpPr>
          <p:cNvPr id="5" name="テキスト ボックス 4"/>
          <p:cNvSpPr txBox="1"/>
          <p:nvPr/>
        </p:nvSpPr>
        <p:spPr>
          <a:xfrm>
            <a:off x="6804248" y="6542966"/>
            <a:ext cx="1728192" cy="307777"/>
          </a:xfrm>
          <a:prstGeom prst="rect">
            <a:avLst/>
          </a:prstGeom>
          <a:noFill/>
        </p:spPr>
        <p:txBody>
          <a:bodyPr wrap="square" rtlCol="0">
            <a:spAutoFit/>
          </a:bodyPr>
          <a:lstStyle/>
          <a:p>
            <a:r>
              <a:rPr kumimoji="1" lang="ja-JP" altLang="en-US" sz="1400" dirty="0" smtClean="0"/>
              <a:t>　　　　福島民報</a:t>
            </a:r>
            <a:endParaRPr kumimoji="1" lang="ja-JP" altLang="en-US" sz="1400" dirty="0"/>
          </a:p>
        </p:txBody>
      </p:sp>
    </p:spTree>
    <p:extLst>
      <p:ext uri="{BB962C8B-B14F-4D97-AF65-F5344CB8AC3E}">
        <p14:creationId xmlns:p14="http://schemas.microsoft.com/office/powerpoint/2010/main" val="2997504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74638"/>
            <a:ext cx="8507288" cy="706090"/>
          </a:xfrm>
        </p:spPr>
        <p:txBody>
          <a:bodyPr>
            <a:noAutofit/>
          </a:bodyPr>
          <a:lstStyle/>
          <a:p>
            <a:pPr lvl="1" algn="ctr"/>
            <a:r>
              <a:rPr kumimoji="1" lang="ja-JP" altLang="en-US" sz="4000" b="1" dirty="0" smtClean="0"/>
              <a:t>東京駅総武線地下ホームがそれ例だ</a:t>
            </a:r>
            <a:r>
              <a:rPr kumimoji="1" lang="ja-JP" altLang="en-US" sz="4400" b="1" dirty="0" smtClean="0"/>
              <a:t/>
            </a:r>
            <a:br>
              <a:rPr kumimoji="1" lang="ja-JP" altLang="en-US" sz="4400" b="1" dirty="0" smtClean="0"/>
            </a:br>
            <a:endParaRPr kumimoji="1" lang="ja-JP" altLang="en-US" sz="4400" b="1" dirty="0"/>
          </a:p>
        </p:txBody>
      </p:sp>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95536" y="1434692"/>
            <a:ext cx="8270864" cy="5234668"/>
          </a:xfrm>
          <a:prstGeom prst="rect">
            <a:avLst/>
          </a:prstGeom>
        </p:spPr>
      </p:pic>
      <p:sp>
        <p:nvSpPr>
          <p:cNvPr id="3" name="テキスト ボックス 2"/>
          <p:cNvSpPr txBox="1"/>
          <p:nvPr/>
        </p:nvSpPr>
        <p:spPr>
          <a:xfrm>
            <a:off x="395536" y="1034582"/>
            <a:ext cx="8208912" cy="400110"/>
          </a:xfrm>
          <a:prstGeom prst="rect">
            <a:avLst/>
          </a:prstGeom>
          <a:noFill/>
        </p:spPr>
        <p:txBody>
          <a:bodyPr wrap="square" rtlCol="0">
            <a:spAutoFit/>
          </a:bodyPr>
          <a:lstStyle/>
          <a:p>
            <a:pPr algn="ctr"/>
            <a:r>
              <a:rPr lang="ja-JP" altLang="en-US" sz="2000" b="1" dirty="0" smtClean="0">
                <a:solidFill>
                  <a:srgbClr val="FF0000"/>
                </a:solidFill>
                <a:ea typeface="ＤＦ平成ゴシック体W5" panose="02010609000101010101" pitchFamily="1" charset="-128"/>
              </a:rPr>
              <a:t>浮き上がり防止のため </a:t>
            </a:r>
            <a:r>
              <a:rPr lang="ja-JP" altLang="en-US" sz="2000" b="1" dirty="0">
                <a:solidFill>
                  <a:srgbClr val="FF0000"/>
                </a:solidFill>
                <a:ea typeface="ＤＦ平成ゴシック体W5" panose="02010609000101010101" pitchFamily="1" charset="-128"/>
              </a:rPr>
              <a:t>毎日</a:t>
            </a:r>
            <a:r>
              <a:rPr lang="ja-JP" altLang="en-US" sz="2000" b="1" dirty="0" smtClean="0">
                <a:solidFill>
                  <a:srgbClr val="FF0000"/>
                </a:solidFill>
                <a:ea typeface="ＤＦ平成ゴシック体W5" panose="02010609000101010101" pitchFamily="1" charset="-128"/>
              </a:rPr>
              <a:t>数千トンくみ出し東京の水がきれいに･･･</a:t>
            </a:r>
            <a:endParaRPr kumimoji="1" lang="ja-JP" altLang="en-US" sz="2000" b="1" dirty="0">
              <a:solidFill>
                <a:srgbClr val="FF0000"/>
              </a:solidFill>
              <a:ea typeface="ＤＦ平成ゴシック体W5" panose="02010609000101010101" pitchFamily="1" charset="-128"/>
            </a:endParaRPr>
          </a:p>
        </p:txBody>
      </p:sp>
    </p:spTree>
    <p:extLst>
      <p:ext uri="{BB962C8B-B14F-4D97-AF65-F5344CB8AC3E}">
        <p14:creationId xmlns:p14="http://schemas.microsoft.com/office/powerpoint/2010/main" val="17911013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1632" y="404642"/>
            <a:ext cx="8489916" cy="940966"/>
          </a:xfrm>
        </p:spPr>
        <p:txBody>
          <a:bodyPr>
            <a:noAutofit/>
          </a:bodyPr>
          <a:lstStyle/>
          <a:p>
            <a:pPr lvl="1" algn="ctr"/>
            <a:r>
              <a:rPr lang="ja-JP" altLang="en-US" sz="4400" b="1" dirty="0" smtClean="0"/>
              <a:t>現在４０万ﾄﾝ 最大で８０万ﾄﾝ</a:t>
            </a:r>
            <a:r>
              <a:rPr lang="ja-JP" altLang="en-US" sz="4400" dirty="0" smtClean="0"/>
              <a:t/>
            </a:r>
            <a:br>
              <a:rPr lang="ja-JP" altLang="en-US" sz="4400" dirty="0" smtClean="0"/>
            </a:br>
            <a:r>
              <a:rPr lang="en-US" altLang="ja-JP" sz="4400" dirty="0" smtClean="0"/>
              <a:t> </a:t>
            </a:r>
            <a:br>
              <a:rPr lang="en-US" altLang="ja-JP" sz="4400" dirty="0" smtClean="0"/>
            </a:br>
            <a:endParaRPr kumimoji="1" lang="ja-JP" altLang="en-US" sz="4400" dirty="0"/>
          </a:p>
        </p:txBody>
      </p:sp>
      <p:sp>
        <p:nvSpPr>
          <p:cNvPr id="4" name="テキスト ボックス 3"/>
          <p:cNvSpPr txBox="1"/>
          <p:nvPr/>
        </p:nvSpPr>
        <p:spPr>
          <a:xfrm>
            <a:off x="155506" y="1142046"/>
            <a:ext cx="8988494" cy="400110"/>
          </a:xfrm>
          <a:prstGeom prst="rect">
            <a:avLst/>
          </a:prstGeom>
          <a:noFill/>
        </p:spPr>
        <p:txBody>
          <a:bodyPr wrap="square" rtlCol="0">
            <a:spAutoFit/>
          </a:bodyPr>
          <a:lstStyle/>
          <a:p>
            <a:r>
              <a:rPr kumimoji="1" lang="ja-JP" altLang="en-US" sz="2000" dirty="0" smtClean="0">
                <a:solidFill>
                  <a:srgbClr val="FF0000"/>
                </a:solidFill>
                <a:ea typeface="ＤＨＰ平成ゴシックW5" pitchFamily="2" charset="-128"/>
              </a:rPr>
              <a:t>   　　　奥は鋼製横置タンク、手前はフランジ型　　</a:t>
            </a:r>
            <a:endParaRPr kumimoji="1" lang="ja-JP" altLang="en-US" sz="2000" dirty="0">
              <a:solidFill>
                <a:srgbClr val="FF0000"/>
              </a:solidFill>
              <a:ea typeface="ＤＨＰ平成ゴシックW5" pitchFamily="2" charset="-128"/>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348" y="1542156"/>
            <a:ext cx="6576773" cy="5058245"/>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7702" y="4725144"/>
            <a:ext cx="1957586" cy="1386167"/>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7373" y="2172357"/>
            <a:ext cx="1854837" cy="1898921"/>
          </a:xfrm>
          <a:prstGeom prst="rect">
            <a:avLst/>
          </a:prstGeom>
        </p:spPr>
      </p:pic>
      <p:sp>
        <p:nvSpPr>
          <p:cNvPr id="7" name="テキスト ボックス 6"/>
          <p:cNvSpPr txBox="1"/>
          <p:nvPr/>
        </p:nvSpPr>
        <p:spPr>
          <a:xfrm>
            <a:off x="6727095" y="1803025"/>
            <a:ext cx="2109996" cy="369332"/>
          </a:xfrm>
          <a:prstGeom prst="rect">
            <a:avLst/>
          </a:prstGeom>
          <a:noFill/>
        </p:spPr>
        <p:txBody>
          <a:bodyPr wrap="square" rtlCol="0">
            <a:spAutoFit/>
          </a:bodyPr>
          <a:lstStyle/>
          <a:p>
            <a:r>
              <a:rPr kumimoji="1" lang="ja-JP" altLang="en-US" dirty="0" smtClean="0">
                <a:solidFill>
                  <a:srgbClr val="FF0000"/>
                </a:solidFill>
                <a:ea typeface="ＤＨＰ平成ゴシックW5" panose="02010601000101010101" pitchFamily="2" charset="-128"/>
              </a:rPr>
              <a:t>     </a:t>
            </a:r>
            <a:r>
              <a:rPr kumimoji="1" lang="ja-JP" altLang="en-US" b="1" dirty="0" smtClean="0">
                <a:solidFill>
                  <a:srgbClr val="FF0000"/>
                </a:solidFill>
                <a:ea typeface="ＤＨＰ平成ゴシックW5" panose="02010601000101010101" pitchFamily="2" charset="-128"/>
              </a:rPr>
              <a:t>フランジ型を</a:t>
            </a:r>
            <a:endParaRPr kumimoji="1" lang="ja-JP" altLang="en-US" b="1" dirty="0">
              <a:solidFill>
                <a:srgbClr val="FF0000"/>
              </a:solidFill>
              <a:ea typeface="ＤＨＰ平成ゴシックW5" panose="02010601000101010101" pitchFamily="2" charset="-128"/>
            </a:endParaRPr>
          </a:p>
        </p:txBody>
      </p:sp>
      <p:sp>
        <p:nvSpPr>
          <p:cNvPr id="8" name="テキスト ボックス 7"/>
          <p:cNvSpPr txBox="1"/>
          <p:nvPr/>
        </p:nvSpPr>
        <p:spPr>
          <a:xfrm>
            <a:off x="6837121" y="4244688"/>
            <a:ext cx="2154469" cy="369332"/>
          </a:xfrm>
          <a:prstGeom prst="rect">
            <a:avLst/>
          </a:prstGeom>
          <a:noFill/>
        </p:spPr>
        <p:txBody>
          <a:bodyPr wrap="square" rtlCol="0">
            <a:spAutoFit/>
          </a:bodyPr>
          <a:lstStyle/>
          <a:p>
            <a:r>
              <a:rPr lang="ja-JP" altLang="en-US" dirty="0">
                <a:solidFill>
                  <a:srgbClr val="FF0000"/>
                </a:solidFill>
                <a:ea typeface="ＤＨＰ平成ゴシックW5" pitchFamily="2" charset="-128"/>
              </a:rPr>
              <a:t>鋼製円筒型に変更</a:t>
            </a:r>
            <a:endParaRPr kumimoji="1" lang="ja-JP" altLang="en-US" dirty="0"/>
          </a:p>
        </p:txBody>
      </p:sp>
    </p:spTree>
    <p:extLst>
      <p:ext uri="{BB962C8B-B14F-4D97-AF65-F5344CB8AC3E}">
        <p14:creationId xmlns:p14="http://schemas.microsoft.com/office/powerpoint/2010/main" val="3040961289"/>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smtClean="0"/>
              <a:t/>
            </a:r>
            <a:br>
              <a:rPr lang="ja-JP" altLang="en-US" dirty="0" smtClean="0"/>
            </a:br>
            <a:r>
              <a:rPr lang="ja-JP" altLang="en-US" dirty="0" smtClean="0"/>
              <a:t>深刻</a:t>
            </a:r>
            <a:r>
              <a:rPr lang="ja-JP" altLang="en-US" dirty="0"/>
              <a:t>な使用済み燃料</a:t>
            </a:r>
            <a:r>
              <a:rPr lang="ja-JP" altLang="en-US" dirty="0" smtClean="0"/>
              <a:t>プール問題</a:t>
            </a:r>
            <a:r>
              <a:rPr lang="ja-JP" altLang="en-US" dirty="0"/>
              <a:t/>
            </a:r>
            <a:br>
              <a:rPr lang="ja-JP" altLang="en-US" dirty="0"/>
            </a:br>
            <a:endParaRPr kumimoji="1" lang="ja-JP" altLang="en-US" dirty="0"/>
          </a:p>
        </p:txBody>
      </p:sp>
      <p:pic>
        <p:nvPicPr>
          <p:cNvPr id="4" name="コンテンツ プレースホルダー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43608" y="1412776"/>
            <a:ext cx="7128792" cy="2378612"/>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579" y="4333746"/>
            <a:ext cx="4459016" cy="2016224"/>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5136" y="4378041"/>
            <a:ext cx="3738880" cy="2016224"/>
          </a:xfrm>
          <a:prstGeom prst="rect">
            <a:avLst/>
          </a:prstGeom>
        </p:spPr>
      </p:pic>
      <p:sp>
        <p:nvSpPr>
          <p:cNvPr id="6" name="テキスト ボックス 5"/>
          <p:cNvSpPr txBox="1"/>
          <p:nvPr/>
        </p:nvSpPr>
        <p:spPr>
          <a:xfrm>
            <a:off x="395536" y="3964414"/>
            <a:ext cx="8064896" cy="400110"/>
          </a:xfrm>
          <a:prstGeom prst="rect">
            <a:avLst/>
          </a:prstGeom>
          <a:noFill/>
        </p:spPr>
        <p:txBody>
          <a:bodyPr wrap="square" rtlCol="0">
            <a:spAutoFit/>
          </a:bodyPr>
          <a:lstStyle/>
          <a:p>
            <a:r>
              <a:rPr kumimoji="1" lang="ja-JP" altLang="en-US" sz="2000" dirty="0" smtClean="0">
                <a:solidFill>
                  <a:srgbClr val="FF0000"/>
                </a:solidFill>
                <a:ea typeface="ＤＦ平成ゴシック体W5" pitchFamily="1" charset="-128"/>
              </a:rPr>
              <a:t> 　</a:t>
            </a:r>
            <a:r>
              <a:rPr kumimoji="1" lang="ja-JP" altLang="en-US" sz="2000" b="1" dirty="0" smtClean="0">
                <a:solidFill>
                  <a:srgbClr val="FF0000"/>
                </a:solidFill>
                <a:ea typeface="ＤＦ平成ゴシック体W5" pitchFamily="1" charset="-128"/>
              </a:rPr>
              <a:t>共用プール　　　　　　</a:t>
            </a:r>
            <a:r>
              <a:rPr kumimoji="1" lang="ja-JP" altLang="en-US" dirty="0" smtClean="0">
                <a:ea typeface="ＤＦ平成ゴシック体W5" pitchFamily="1" charset="-128"/>
              </a:rPr>
              <a:t>　　　　　　　　　</a:t>
            </a:r>
            <a:r>
              <a:rPr kumimoji="1" lang="ja-JP" altLang="en-US" sz="2000" b="1" dirty="0" smtClean="0">
                <a:solidFill>
                  <a:srgbClr val="FF0000"/>
                </a:solidFill>
                <a:ea typeface="ＤＦ平成ゴシック体W5" pitchFamily="1" charset="-128"/>
              </a:rPr>
              <a:t>　　乾式貯蔵施設</a:t>
            </a:r>
            <a:endParaRPr kumimoji="1" lang="ja-JP" altLang="en-US" sz="2000" b="1" dirty="0">
              <a:solidFill>
                <a:srgbClr val="FF0000"/>
              </a:solidFill>
              <a:ea typeface="ＤＦ平成ゴシック体W5" pitchFamily="1" charset="-128"/>
            </a:endParaRPr>
          </a:p>
        </p:txBody>
      </p:sp>
      <p:cxnSp>
        <p:nvCxnSpPr>
          <p:cNvPr id="8" name="直線矢印コネクタ 7"/>
          <p:cNvCxnSpPr/>
          <p:nvPr/>
        </p:nvCxnSpPr>
        <p:spPr>
          <a:xfrm flipV="1">
            <a:off x="1331640" y="2780928"/>
            <a:ext cx="864096" cy="118348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0" name="直線矢印コネクタ 9"/>
          <p:cNvCxnSpPr/>
          <p:nvPr/>
        </p:nvCxnSpPr>
        <p:spPr>
          <a:xfrm flipH="1" flipV="1">
            <a:off x="5557710" y="1901154"/>
            <a:ext cx="670474" cy="206326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7" name="テキスト ボックス 6"/>
          <p:cNvSpPr txBox="1"/>
          <p:nvPr/>
        </p:nvSpPr>
        <p:spPr>
          <a:xfrm>
            <a:off x="6516216" y="6394265"/>
            <a:ext cx="2232248" cy="276999"/>
          </a:xfrm>
          <a:prstGeom prst="rect">
            <a:avLst/>
          </a:prstGeom>
          <a:noFill/>
        </p:spPr>
        <p:txBody>
          <a:bodyPr wrap="square" rtlCol="0">
            <a:spAutoFit/>
          </a:bodyPr>
          <a:lstStyle/>
          <a:p>
            <a:pPr algn="r"/>
            <a:r>
              <a:rPr kumimoji="1" lang="ja-JP" altLang="en-US" sz="1200" dirty="0" smtClean="0"/>
              <a:t>東京電力広報部</a:t>
            </a:r>
            <a:endParaRPr kumimoji="1" lang="ja-JP" altLang="en-US" sz="1200" dirty="0"/>
          </a:p>
        </p:txBody>
      </p:sp>
      <p:sp>
        <p:nvSpPr>
          <p:cNvPr id="9" name="テキスト ボックス 8"/>
          <p:cNvSpPr txBox="1"/>
          <p:nvPr/>
        </p:nvSpPr>
        <p:spPr>
          <a:xfrm>
            <a:off x="179512" y="332656"/>
            <a:ext cx="8856984" cy="707886"/>
          </a:xfrm>
          <a:prstGeom prst="rect">
            <a:avLst/>
          </a:prstGeom>
          <a:noFill/>
        </p:spPr>
        <p:txBody>
          <a:bodyPr wrap="square" rtlCol="0">
            <a:spAutoFit/>
          </a:bodyPr>
          <a:lstStyle/>
          <a:p>
            <a:pPr algn="ctr"/>
            <a:r>
              <a:rPr lang="ja-JP" altLang="en-US" sz="4000" b="1" dirty="0" smtClean="0">
                <a:solidFill>
                  <a:schemeClr val="bg2">
                    <a:lumMod val="25000"/>
                  </a:schemeClr>
                </a:solidFill>
                <a:ea typeface="ＤＦ平成ゴシック体W5" panose="02010609000101010101" pitchFamily="1" charset="-128"/>
              </a:rPr>
              <a:t>原発敷地が使用済み燃料の保管庫！</a:t>
            </a:r>
            <a:endParaRPr kumimoji="1" lang="ja-JP" altLang="en-US" sz="4000" b="1" dirty="0">
              <a:solidFill>
                <a:schemeClr val="bg2">
                  <a:lumMod val="25000"/>
                </a:schemeClr>
              </a:solidFill>
              <a:ea typeface="ＤＦ平成ゴシック体W5" panose="02010609000101010101" pitchFamily="1" charset="-128"/>
            </a:endParaRPr>
          </a:p>
        </p:txBody>
      </p:sp>
      <p:sp>
        <p:nvSpPr>
          <p:cNvPr id="11" name="テキスト ボックス 10"/>
          <p:cNvSpPr txBox="1"/>
          <p:nvPr/>
        </p:nvSpPr>
        <p:spPr>
          <a:xfrm>
            <a:off x="1115616" y="1040542"/>
            <a:ext cx="7056784" cy="400110"/>
          </a:xfrm>
          <a:prstGeom prst="rect">
            <a:avLst/>
          </a:prstGeom>
          <a:noFill/>
        </p:spPr>
        <p:txBody>
          <a:bodyPr wrap="square" rtlCol="0">
            <a:spAutoFit/>
          </a:bodyPr>
          <a:lstStyle/>
          <a:p>
            <a:r>
              <a:rPr lang="ja-JP" altLang="en-US" sz="2000" b="1" dirty="0" smtClean="0">
                <a:solidFill>
                  <a:srgbClr val="FF0000"/>
                </a:solidFill>
                <a:ea typeface="ＤＦ平成ゴシック体W5" panose="02010609000101010101" pitchFamily="1" charset="-128"/>
              </a:rPr>
              <a:t>８施設（６原発プール・共用プール、乾式貯蔵）が満杯に</a:t>
            </a:r>
            <a:endParaRPr kumimoji="1" lang="ja-JP" altLang="en-US" sz="2000" b="1" dirty="0">
              <a:solidFill>
                <a:srgbClr val="FF0000"/>
              </a:solidFill>
              <a:ea typeface="ＤＦ平成ゴシック体W5" panose="02010609000101010101" pitchFamily="1" charset="-128"/>
            </a:endParaRPr>
          </a:p>
        </p:txBody>
      </p:sp>
    </p:spTree>
    <p:extLst>
      <p:ext uri="{BB962C8B-B14F-4D97-AF65-F5344CB8AC3E}">
        <p14:creationId xmlns:p14="http://schemas.microsoft.com/office/powerpoint/2010/main" val="10873735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
            </a:r>
            <a:br>
              <a:rPr kumimoji="1" lang="ja-JP" altLang="en-US" dirty="0" smtClean="0"/>
            </a:br>
            <a:endParaRPr kumimoji="1" lang="ja-JP" altLang="en-US" sz="4900" dirty="0"/>
          </a:p>
        </p:txBody>
      </p:sp>
      <p:pic>
        <p:nvPicPr>
          <p:cNvPr id="4" name="コンテンツ プレースホルダー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51520" y="972034"/>
            <a:ext cx="8363504" cy="2378996"/>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476" y="3356992"/>
            <a:ext cx="2914988" cy="3298081"/>
          </a:xfrm>
          <a:prstGeom prst="rect">
            <a:avLst/>
          </a:prstGeom>
        </p:spPr>
      </p:pic>
      <p:sp>
        <p:nvSpPr>
          <p:cNvPr id="6" name="テキスト ボックス 8"/>
          <p:cNvSpPr txBox="1"/>
          <p:nvPr/>
        </p:nvSpPr>
        <p:spPr>
          <a:xfrm>
            <a:off x="372600" y="3634317"/>
            <a:ext cx="5400600" cy="289310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ja-JP" altLang="en-US" sz="2000" dirty="0" smtClean="0">
                <a:ea typeface="ＤＦ平成ゴシック体W5" pitchFamily="1" charset="-128"/>
              </a:rPr>
              <a:t>使用済み燃料貯蔵量</a:t>
            </a:r>
          </a:p>
          <a:p>
            <a:r>
              <a:rPr lang="ja-JP" altLang="en-US" dirty="0" smtClean="0">
                <a:ea typeface="ＤＦ平成ゴシック体W5" pitchFamily="1" charset="-128"/>
              </a:rPr>
              <a:t>・１号機～６号機プール貯蔵量　５０４０体</a:t>
            </a:r>
          </a:p>
          <a:p>
            <a:r>
              <a:rPr kumimoji="1" lang="ja-JP" altLang="en-US" dirty="0" smtClean="0">
                <a:ea typeface="ＤＦ平成ゴシック体W5" pitchFamily="1" charset="-128"/>
              </a:rPr>
              <a:t>・</a:t>
            </a:r>
            <a:r>
              <a:rPr lang="ja-JP" altLang="en-US" dirty="0" smtClean="0">
                <a:ea typeface="ＤＦ平成ゴシック体W5" pitchFamily="1" charset="-128"/>
              </a:rPr>
              <a:t>５号機～６号機原子炉　　　　１３１２体</a:t>
            </a:r>
          </a:p>
          <a:p>
            <a:r>
              <a:rPr kumimoji="1" lang="ja-JP" altLang="en-US" dirty="0" smtClean="0">
                <a:ea typeface="ＤＦ平成ゴシック体W5" pitchFamily="1" charset="-128"/>
              </a:rPr>
              <a:t>・共用プール　　　　　　　　　６８００体</a:t>
            </a:r>
          </a:p>
          <a:p>
            <a:r>
              <a:rPr lang="ja-JP" altLang="en-US" dirty="0" smtClean="0">
                <a:ea typeface="ＤＦ平成ゴシック体W5" pitchFamily="1" charset="-128"/>
              </a:rPr>
              <a:t>・乾式貯蔵  　　　   　　　　 　　４０８体</a:t>
            </a:r>
            <a:r>
              <a:rPr kumimoji="1" lang="ja-JP" altLang="en-US" dirty="0" smtClean="0">
                <a:ea typeface="ＤＦ平成ゴシック体W5" pitchFamily="1" charset="-128"/>
              </a:rPr>
              <a:t>　　　　　　　　　　　</a:t>
            </a:r>
            <a:endParaRPr kumimoji="1" lang="en-US" altLang="ja-JP" dirty="0" smtClean="0">
              <a:ea typeface="ＤＦ平成ゴシック体W5" pitchFamily="1" charset="-128"/>
            </a:endParaRPr>
          </a:p>
          <a:p>
            <a:r>
              <a:rPr kumimoji="1" lang="en-US" altLang="ja-JP" dirty="0" smtClean="0">
                <a:ea typeface="ＤＦ平成ゴシック体W5" pitchFamily="1" charset="-128"/>
              </a:rPr>
              <a:t>                                   </a:t>
            </a:r>
            <a:r>
              <a:rPr kumimoji="1" lang="ja-JP" altLang="en-US" dirty="0" smtClean="0">
                <a:ea typeface="ＤＦ平成ゴシック体W5" pitchFamily="1" charset="-128"/>
              </a:rPr>
              <a:t>　</a:t>
            </a:r>
            <a:r>
              <a:rPr kumimoji="1" lang="en-US" altLang="ja-JP" dirty="0" smtClean="0">
                <a:ea typeface="ＤＦ平成ゴシック体W5" pitchFamily="1" charset="-128"/>
              </a:rPr>
              <a:t>        </a:t>
            </a:r>
            <a:r>
              <a:rPr kumimoji="1" lang="ja-JP" altLang="en-US" dirty="0" smtClean="0">
                <a:ea typeface="ＤＦ平成ゴシック体W5" pitchFamily="1" charset="-128"/>
              </a:rPr>
              <a:t>１３５６０体</a:t>
            </a:r>
          </a:p>
          <a:p>
            <a:r>
              <a:rPr lang="ja-JP" altLang="en-US" b="1" dirty="0" smtClean="0">
                <a:solidFill>
                  <a:srgbClr val="FF0000"/>
                </a:solidFill>
                <a:ea typeface="ＤＦ平成ゴシック体W5" pitchFamily="1" charset="-128"/>
              </a:rPr>
              <a:t>・４号機プール１５３３体</a:t>
            </a:r>
            <a:r>
              <a:rPr lang="ja-JP" altLang="en-US" sz="1400" b="1" dirty="0" smtClean="0">
                <a:solidFill>
                  <a:srgbClr val="FF0000"/>
                </a:solidFill>
                <a:ea typeface="ＤＦ平成ゴシック体W5" pitchFamily="1" charset="-128"/>
              </a:rPr>
              <a:t>（リラッキングで３炉心分）</a:t>
            </a:r>
          </a:p>
          <a:p>
            <a:r>
              <a:rPr kumimoji="1" lang="ja-JP" altLang="en-US" b="1" dirty="0" smtClean="0">
                <a:solidFill>
                  <a:srgbClr val="FF0000"/>
                </a:solidFill>
                <a:ea typeface="ＤＦ平成ゴシック体W5" pitchFamily="1" charset="-128"/>
              </a:rPr>
              <a:t>・ペレット１個の死の灰の総量は約５０～６０兆</a:t>
            </a:r>
          </a:p>
          <a:p>
            <a:r>
              <a:rPr lang="ja-JP" altLang="en-US" b="1" dirty="0" smtClean="0">
                <a:solidFill>
                  <a:srgbClr val="FF0000"/>
                </a:solidFill>
                <a:ea typeface="ＤＦ平成ゴシック体W5" pitchFamily="1" charset="-128"/>
              </a:rPr>
              <a:t>　ﾍﾞｸﾚﾙ、約３～５万人をガン死させる量である。</a:t>
            </a:r>
            <a:endParaRPr lang="en-US" altLang="ja-JP" b="1" dirty="0" smtClean="0">
              <a:solidFill>
                <a:srgbClr val="FF0000"/>
              </a:solidFill>
              <a:ea typeface="ＤＦ平成ゴシック体W5" pitchFamily="1" charset="-128"/>
            </a:endParaRPr>
          </a:p>
          <a:p>
            <a:r>
              <a:rPr lang="en-US" altLang="ja-JP" b="1" dirty="0">
                <a:solidFill>
                  <a:srgbClr val="FF0000"/>
                </a:solidFill>
                <a:ea typeface="ＤＦ平成ゴシック体W5" pitchFamily="1" charset="-128"/>
              </a:rPr>
              <a:t> </a:t>
            </a:r>
            <a:r>
              <a:rPr lang="en-US" altLang="ja-JP" b="1" dirty="0" smtClean="0">
                <a:solidFill>
                  <a:srgbClr val="FF0000"/>
                </a:solidFill>
                <a:ea typeface="ＤＦ平成ゴシック体W5" pitchFamily="1" charset="-128"/>
              </a:rPr>
              <a:t>   </a:t>
            </a:r>
            <a:r>
              <a:rPr kumimoji="1" lang="ja-JP" altLang="en-US" dirty="0">
                <a:ea typeface="ＤＦ平成ゴシック体W5" pitchFamily="1" charset="-128"/>
              </a:rPr>
              <a:t>　</a:t>
            </a:r>
            <a:r>
              <a:rPr kumimoji="1" lang="ja-JP" altLang="en-US" sz="1600" dirty="0" smtClean="0">
                <a:ea typeface="ＤＦ平成ゴシック体W5" pitchFamily="1" charset="-128"/>
              </a:rPr>
              <a:t>（「核燃料サイクル施設批判」高木仁三郎著）</a:t>
            </a:r>
            <a:r>
              <a:rPr kumimoji="1" lang="ja-JP" altLang="en-US" dirty="0" smtClean="0">
                <a:ea typeface="ＤＦ平成ゴシック体W5" pitchFamily="1" charset="-128"/>
              </a:rPr>
              <a:t>　　　</a:t>
            </a:r>
            <a:endParaRPr kumimoji="1" lang="ja-JP" altLang="en-US" dirty="0">
              <a:ea typeface="ＤＦ平成ゴシック体W5" pitchFamily="1" charset="-128"/>
            </a:endParaRPr>
          </a:p>
        </p:txBody>
      </p:sp>
      <p:cxnSp>
        <p:nvCxnSpPr>
          <p:cNvPr id="7" name="直線コネクタ 6"/>
          <p:cNvCxnSpPr/>
          <p:nvPr/>
        </p:nvCxnSpPr>
        <p:spPr>
          <a:xfrm>
            <a:off x="539552" y="5080867"/>
            <a:ext cx="4824536"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755576" y="188640"/>
            <a:ext cx="7822108" cy="769441"/>
          </a:xfrm>
          <a:prstGeom prst="rect">
            <a:avLst/>
          </a:prstGeom>
          <a:noFill/>
        </p:spPr>
        <p:txBody>
          <a:bodyPr wrap="square" rtlCol="0">
            <a:spAutoFit/>
          </a:bodyPr>
          <a:lstStyle/>
          <a:p>
            <a:r>
              <a:rPr kumimoji="1" lang="ja-JP" altLang="en-US" sz="4400" dirty="0" smtClean="0"/>
              <a:t>　</a:t>
            </a:r>
            <a:r>
              <a:rPr kumimoji="1" lang="ja-JP" altLang="en-US" sz="4400" b="1" dirty="0" smtClean="0">
                <a:ea typeface="ＤＦ平成ゴシック体W5" panose="02010609000101010101" pitchFamily="1" charset="-128"/>
              </a:rPr>
              <a:t>核燃料サイクル破綻の象徴</a:t>
            </a:r>
            <a:endParaRPr kumimoji="1" lang="ja-JP" altLang="en-US" sz="4400" b="1" dirty="0">
              <a:ea typeface="ＤＦ平成ゴシック体W5" panose="02010609000101010101" pitchFamily="1" charset="-128"/>
            </a:endParaRPr>
          </a:p>
        </p:txBody>
      </p:sp>
      <p:cxnSp>
        <p:nvCxnSpPr>
          <p:cNvPr id="9" name="直線コネクタ 8"/>
          <p:cNvCxnSpPr/>
          <p:nvPr/>
        </p:nvCxnSpPr>
        <p:spPr>
          <a:xfrm>
            <a:off x="2951820" y="5080867"/>
            <a:ext cx="3600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3228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720080"/>
          </a:xfrm>
        </p:spPr>
        <p:txBody>
          <a:bodyPr>
            <a:noAutofit/>
          </a:bodyPr>
          <a:lstStyle/>
          <a:p>
            <a:pPr lvl="1"/>
            <a:r>
              <a:rPr kumimoji="1" lang="en-US" altLang="ja-JP" sz="4400" b="1" dirty="0" smtClean="0">
                <a:solidFill>
                  <a:schemeClr val="bg2">
                    <a:lumMod val="25000"/>
                  </a:schemeClr>
                </a:solidFill>
                <a:ea typeface="ＤＦ平成ゴシック体W5" pitchFamily="1" charset="-128"/>
              </a:rPr>
              <a:t>2011</a:t>
            </a:r>
            <a:r>
              <a:rPr kumimoji="1" lang="ja-JP" altLang="en-US" sz="4400" b="1" dirty="0" smtClean="0">
                <a:solidFill>
                  <a:schemeClr val="bg2">
                    <a:lumMod val="25000"/>
                  </a:schemeClr>
                </a:solidFill>
                <a:ea typeface="ＤＦ平成ゴシック体W5" pitchFamily="1" charset="-128"/>
              </a:rPr>
              <a:t>年３月</a:t>
            </a:r>
            <a:r>
              <a:rPr kumimoji="1" lang="en-US" altLang="ja-JP" sz="4400" b="1" dirty="0" smtClean="0">
                <a:solidFill>
                  <a:schemeClr val="bg2">
                    <a:lumMod val="25000"/>
                  </a:schemeClr>
                </a:solidFill>
                <a:ea typeface="ＤＦ平成ゴシック体W5" pitchFamily="1" charset="-128"/>
              </a:rPr>
              <a:t>17</a:t>
            </a:r>
            <a:r>
              <a:rPr kumimoji="1" lang="ja-JP" altLang="en-US" sz="4400" b="1" dirty="0" smtClean="0">
                <a:solidFill>
                  <a:schemeClr val="bg2">
                    <a:lumMod val="25000"/>
                  </a:schemeClr>
                </a:solidFill>
                <a:ea typeface="ＤＦ平成ゴシック体W5" pitchFamily="1" charset="-128"/>
              </a:rPr>
              <a:t>日に行われたこと</a:t>
            </a:r>
            <a:endParaRPr kumimoji="1" lang="ja-JP" altLang="en-US" sz="4400" b="1" dirty="0">
              <a:solidFill>
                <a:schemeClr val="bg2">
                  <a:lumMod val="25000"/>
                </a:schemeClr>
              </a:solidFill>
              <a:ea typeface="ＤＦ平成ゴシック体W5" pitchFamily="1" charset="-128"/>
            </a:endParaRPr>
          </a:p>
        </p:txBody>
      </p:sp>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716016" y="1278052"/>
            <a:ext cx="4032448" cy="5289822"/>
          </a:xfrm>
          <a:prstGeom prst="rect">
            <a:avLst/>
          </a:prstGeom>
        </p:spPr>
      </p:pic>
      <p:pic>
        <p:nvPicPr>
          <p:cNvPr id="5"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94" y="1278052"/>
            <a:ext cx="4092832" cy="2294964"/>
          </a:xfrm>
          <a:prstGeom prst="rect">
            <a:avLst/>
          </a:prstGeom>
        </p:spPr>
      </p:pic>
      <p:pic>
        <p:nvPicPr>
          <p:cNvPr id="6" name="コンテンツ プレースホルダー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810" y="4033657"/>
            <a:ext cx="4119116" cy="2569939"/>
          </a:xfrm>
          <a:prstGeom prst="rect">
            <a:avLst/>
          </a:prstGeom>
        </p:spPr>
      </p:pic>
      <p:sp>
        <p:nvSpPr>
          <p:cNvPr id="7" name="テキスト ボックス 6"/>
          <p:cNvSpPr txBox="1"/>
          <p:nvPr/>
        </p:nvSpPr>
        <p:spPr>
          <a:xfrm>
            <a:off x="107504" y="908720"/>
            <a:ext cx="8928992" cy="400110"/>
          </a:xfrm>
          <a:prstGeom prst="rect">
            <a:avLst/>
          </a:prstGeom>
          <a:noFill/>
        </p:spPr>
        <p:txBody>
          <a:bodyPr wrap="square" rtlCol="0">
            <a:spAutoFit/>
          </a:bodyPr>
          <a:lstStyle/>
          <a:p>
            <a:r>
              <a:rPr kumimoji="1" lang="ja-JP" altLang="en-US" sz="2000" b="1" dirty="0" smtClean="0">
                <a:solidFill>
                  <a:srgbClr val="FF0000"/>
                </a:solidFill>
                <a:ea typeface="ＤＦ平成ゴシック体W5" pitchFamily="1" charset="-128"/>
              </a:rPr>
              <a:t>３月１７日から始まったヘリコプターと消防車による放水  </a:t>
            </a:r>
            <a:r>
              <a:rPr lang="ja-JP" altLang="en-US" sz="2000" b="1" dirty="0">
                <a:solidFill>
                  <a:srgbClr val="FF0000"/>
                </a:solidFill>
                <a:ea typeface="ＤＦ平成ゴシック体W5" pitchFamily="1" charset="-128"/>
              </a:rPr>
              <a:t>国民</a:t>
            </a:r>
            <a:r>
              <a:rPr lang="ja-JP" altLang="en-US" sz="2000" b="1" dirty="0" smtClean="0">
                <a:solidFill>
                  <a:srgbClr val="FF0000"/>
                </a:solidFill>
                <a:ea typeface="ＤＦ平成ゴシック体W5" pitchFamily="1" charset="-128"/>
              </a:rPr>
              <a:t>は忘れたか</a:t>
            </a:r>
            <a:endParaRPr kumimoji="1" lang="ja-JP" altLang="en-US" sz="2000" b="1" dirty="0">
              <a:solidFill>
                <a:srgbClr val="FF0000"/>
              </a:solidFill>
              <a:ea typeface="ＤＦ平成ゴシック体W5" pitchFamily="1" charset="-128"/>
            </a:endParaRPr>
          </a:p>
        </p:txBody>
      </p:sp>
      <p:sp>
        <p:nvSpPr>
          <p:cNvPr id="8" name="テキスト ボックス 7"/>
          <p:cNvSpPr txBox="1"/>
          <p:nvPr/>
        </p:nvSpPr>
        <p:spPr>
          <a:xfrm>
            <a:off x="393094" y="3717032"/>
            <a:ext cx="4092832" cy="369332"/>
          </a:xfrm>
          <a:prstGeom prst="rect">
            <a:avLst/>
          </a:prstGeom>
          <a:noFill/>
        </p:spPr>
        <p:txBody>
          <a:bodyPr wrap="square" rtlCol="0">
            <a:spAutoFit/>
          </a:bodyPr>
          <a:lstStyle/>
          <a:p>
            <a:r>
              <a:rPr kumimoji="1" lang="ja-JP" altLang="en-US" dirty="0" smtClean="0">
                <a:solidFill>
                  <a:srgbClr val="FF0000"/>
                </a:solidFill>
                <a:ea typeface="ＤＦ平成ゴシック体W5" pitchFamily="1" charset="-128"/>
              </a:rPr>
              <a:t>防護服と防護マスクで当時を語る隊員</a:t>
            </a:r>
            <a:endParaRPr kumimoji="1" lang="ja-JP" altLang="en-US" dirty="0">
              <a:solidFill>
                <a:srgbClr val="FF0000"/>
              </a:solidFill>
              <a:ea typeface="ＤＦ平成ゴシック体W5" pitchFamily="1" charset="-128"/>
            </a:endParaRPr>
          </a:p>
        </p:txBody>
      </p:sp>
    </p:spTree>
    <p:extLst>
      <p:ext uri="{BB962C8B-B14F-4D97-AF65-F5344CB8AC3E}">
        <p14:creationId xmlns:p14="http://schemas.microsoft.com/office/powerpoint/2010/main" val="13522426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4000" dirty="0" smtClean="0"/>
              <a:t>４号機プール破損燃料剥きだし出し</a:t>
            </a:r>
            <a:br>
              <a:rPr kumimoji="1" lang="ja-JP" altLang="en-US" sz="4000" dirty="0" smtClean="0"/>
            </a:br>
            <a:r>
              <a:rPr kumimoji="1" lang="ja-JP" altLang="en-US" sz="2800" dirty="0" smtClean="0">
                <a:solidFill>
                  <a:srgbClr val="FF0000"/>
                </a:solidFill>
              </a:rPr>
              <a:t>燃料とコンクリシートが相互作用</a:t>
            </a:r>
            <a:r>
              <a:rPr lang="ja-JP" altLang="en-US" sz="2800" dirty="0" smtClean="0">
                <a:solidFill>
                  <a:srgbClr val="FF0000"/>
                </a:solidFill>
              </a:rPr>
              <a:t>し大爆発</a:t>
            </a:r>
            <a:endParaRPr kumimoji="1" lang="ja-JP" altLang="en-US" sz="2800" dirty="0">
              <a:solidFill>
                <a:srgbClr val="FF0000"/>
              </a:solidFill>
            </a:endParaRPr>
          </a:p>
        </p:txBody>
      </p:sp>
      <p:pic>
        <p:nvPicPr>
          <p:cNvPr id="6" name="コンテンツ プレースホルダー 5"/>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23528" y="1276311"/>
            <a:ext cx="8568952" cy="5187038"/>
          </a:xfrm>
          <a:prstGeom prst="rect">
            <a:avLst/>
          </a:prstGeom>
        </p:spPr>
      </p:pic>
      <p:sp>
        <p:nvSpPr>
          <p:cNvPr id="3" name="テキスト ボックス 2"/>
          <p:cNvSpPr txBox="1"/>
          <p:nvPr/>
        </p:nvSpPr>
        <p:spPr>
          <a:xfrm>
            <a:off x="6300192" y="6455325"/>
            <a:ext cx="2232248" cy="276999"/>
          </a:xfrm>
          <a:prstGeom prst="rect">
            <a:avLst/>
          </a:prstGeom>
          <a:noFill/>
        </p:spPr>
        <p:txBody>
          <a:bodyPr wrap="square" rtlCol="0">
            <a:spAutoFit/>
          </a:bodyPr>
          <a:lstStyle/>
          <a:p>
            <a:pPr algn="r"/>
            <a:r>
              <a:rPr kumimoji="1" lang="ja-JP" altLang="en-US" sz="1200" dirty="0" smtClean="0"/>
              <a:t>Ｎｅｗｔｏｎ大特集原発と大震災</a:t>
            </a:r>
            <a:endParaRPr kumimoji="1" lang="ja-JP" altLang="en-US" sz="1200" dirty="0"/>
          </a:p>
        </p:txBody>
      </p:sp>
      <p:sp>
        <p:nvSpPr>
          <p:cNvPr id="4" name="正方形/長方形 3"/>
          <p:cNvSpPr/>
          <p:nvPr/>
        </p:nvSpPr>
        <p:spPr>
          <a:xfrm>
            <a:off x="323528" y="260648"/>
            <a:ext cx="8568952" cy="1015663"/>
          </a:xfrm>
          <a:prstGeom prst="rect">
            <a:avLst/>
          </a:prstGeom>
        </p:spPr>
        <p:txBody>
          <a:bodyPr wrap="square">
            <a:spAutoFit/>
          </a:bodyPr>
          <a:lstStyle/>
          <a:p>
            <a:pPr algn="ctr"/>
            <a:r>
              <a:rPr lang="ja-JP" altLang="en-US" sz="4000" b="1" dirty="0">
                <a:solidFill>
                  <a:schemeClr val="bg2">
                    <a:lumMod val="25000"/>
                  </a:schemeClr>
                </a:solidFill>
                <a:ea typeface="ＤＦ平成ゴシック体W5" panose="02010609000101010101" pitchFamily="1" charset="-128"/>
              </a:rPr>
              <a:t>４号機プール破損燃料剥きだし出し</a:t>
            </a:r>
            <a:r>
              <a:rPr lang="ja-JP" altLang="en-US" sz="2800" dirty="0"/>
              <a:t/>
            </a:r>
            <a:br>
              <a:rPr lang="ja-JP" altLang="en-US" sz="2800" dirty="0"/>
            </a:br>
            <a:r>
              <a:rPr lang="ja-JP" altLang="en-US" sz="2000" b="1" dirty="0" smtClean="0">
                <a:solidFill>
                  <a:srgbClr val="FF0000"/>
                </a:solidFill>
              </a:rPr>
              <a:t>溶融燃料</a:t>
            </a:r>
            <a:r>
              <a:rPr lang="ja-JP" altLang="en-US" sz="2000" b="1" dirty="0">
                <a:solidFill>
                  <a:srgbClr val="FF0000"/>
                </a:solidFill>
              </a:rPr>
              <a:t>と</a:t>
            </a:r>
            <a:r>
              <a:rPr lang="ja-JP" altLang="en-US" sz="2000" b="1" dirty="0" smtClean="0">
                <a:solidFill>
                  <a:srgbClr val="FF0000"/>
                </a:solidFill>
              </a:rPr>
              <a:t>コンクリート</a:t>
            </a:r>
            <a:r>
              <a:rPr lang="ja-JP" altLang="en-US" sz="2000" b="1" dirty="0">
                <a:solidFill>
                  <a:srgbClr val="FF0000"/>
                </a:solidFill>
              </a:rPr>
              <a:t>が相互作用し</a:t>
            </a:r>
            <a:r>
              <a:rPr lang="ja-JP" altLang="en-US" sz="2000" b="1" dirty="0" smtClean="0">
                <a:solidFill>
                  <a:srgbClr val="FF0000"/>
                </a:solidFill>
              </a:rPr>
              <a:t>大爆発の可能性</a:t>
            </a:r>
            <a:endParaRPr lang="ja-JP" altLang="en-US" sz="2000" b="1" dirty="0"/>
          </a:p>
        </p:txBody>
      </p:sp>
    </p:spTree>
    <p:extLst>
      <p:ext uri="{BB962C8B-B14F-4D97-AF65-F5344CB8AC3E}">
        <p14:creationId xmlns:p14="http://schemas.microsoft.com/office/powerpoint/2010/main" val="23414949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60648"/>
            <a:ext cx="8640960" cy="1143000"/>
          </a:xfrm>
        </p:spPr>
        <p:txBody>
          <a:bodyPr>
            <a:noAutofit/>
          </a:bodyPr>
          <a:lstStyle/>
          <a:p>
            <a:pPr lvl="1" algn="ctr"/>
            <a:r>
              <a:rPr lang="ja-JP" altLang="en-US" sz="4000" b="1" dirty="0" smtClean="0"/>
              <a:t>第</a:t>
            </a:r>
            <a:r>
              <a:rPr kumimoji="1" lang="ja-JP" altLang="en-US" sz="4000" b="1" dirty="0" smtClean="0"/>
              <a:t>一原発不測事態のシナリオの素描</a:t>
            </a:r>
            <a:br>
              <a:rPr kumimoji="1" lang="ja-JP" altLang="en-US" sz="4000" b="1" dirty="0" smtClean="0"/>
            </a:br>
            <a:r>
              <a:rPr lang="ja-JP" altLang="en-US" sz="2400" b="1" dirty="0" smtClean="0">
                <a:solidFill>
                  <a:srgbClr val="FF0000"/>
                </a:solidFill>
                <a:ea typeface="ＤＦ平成ゴシック体W5" panose="02010609000101010101" pitchFamily="1" charset="-128"/>
              </a:rPr>
              <a:t>原子力委員会　強制移住１７０㌔　移転希望２５０㌔</a:t>
            </a:r>
            <a:endParaRPr kumimoji="1" lang="ja-JP" altLang="en-US" sz="2400" b="1" dirty="0">
              <a:solidFill>
                <a:srgbClr val="FF0000"/>
              </a:solidFill>
              <a:ea typeface="ＤＦ平成ゴシック体W5" panose="02010609000101010101" pitchFamily="1" charset="-128"/>
            </a:endParaRPr>
          </a:p>
        </p:txBody>
      </p:sp>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707904" y="1412777"/>
            <a:ext cx="5112568" cy="5148634"/>
          </a:xfrm>
          <a:prstGeom prst="rect">
            <a:avLst/>
          </a:prstGeom>
        </p:spPr>
      </p:pic>
      <p:pic>
        <p:nvPicPr>
          <p:cNvPr id="5"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412776"/>
            <a:ext cx="3340752" cy="5148635"/>
          </a:xfrm>
          <a:prstGeom prst="rect">
            <a:avLst/>
          </a:prstGeom>
        </p:spPr>
      </p:pic>
      <p:sp>
        <p:nvSpPr>
          <p:cNvPr id="3" name="テキスト ボックス 2"/>
          <p:cNvSpPr txBox="1"/>
          <p:nvPr/>
        </p:nvSpPr>
        <p:spPr>
          <a:xfrm>
            <a:off x="4831432" y="6535337"/>
            <a:ext cx="3528392" cy="276999"/>
          </a:xfrm>
          <a:prstGeom prst="rect">
            <a:avLst/>
          </a:prstGeom>
          <a:noFill/>
        </p:spPr>
        <p:txBody>
          <a:bodyPr wrap="square" rtlCol="0">
            <a:spAutoFit/>
          </a:bodyPr>
          <a:lstStyle/>
          <a:p>
            <a:pPr algn="r"/>
            <a:r>
              <a:rPr kumimoji="1" lang="ja-JP" altLang="en-US" sz="1200" dirty="0" smtClean="0"/>
              <a:t>原子力安全委員会近藤駿介</a:t>
            </a:r>
            <a:endParaRPr kumimoji="1" lang="ja-JP" altLang="en-US" sz="1200" dirty="0"/>
          </a:p>
        </p:txBody>
      </p:sp>
    </p:spTree>
    <p:extLst>
      <p:ext uri="{BB962C8B-B14F-4D97-AF65-F5344CB8AC3E}">
        <p14:creationId xmlns:p14="http://schemas.microsoft.com/office/powerpoint/2010/main" val="31868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79912" y="0"/>
            <a:ext cx="7421773" cy="576064"/>
          </a:xfrm>
        </p:spPr>
        <p:txBody>
          <a:bodyPr>
            <a:noAutofit/>
          </a:bodyPr>
          <a:lstStyle/>
          <a:p>
            <a:r>
              <a:rPr lang="en-US" altLang="ja-JP" dirty="0" smtClean="0">
                <a:ea typeface="ＤＦ平成ゴシック体W5" pitchFamily="1" charset="-128"/>
              </a:rPr>
              <a:t/>
            </a:r>
            <a:br>
              <a:rPr lang="en-US" altLang="ja-JP" dirty="0" smtClean="0">
                <a:ea typeface="ＤＦ平成ゴシック体W5" pitchFamily="1" charset="-128"/>
              </a:rPr>
            </a:br>
            <a:r>
              <a:rPr lang="en-US" altLang="ja-JP" dirty="0" smtClean="0">
                <a:ea typeface="ＤＦ平成ゴシック体W5" pitchFamily="1" charset="-128"/>
              </a:rPr>
              <a:t/>
            </a:r>
            <a:br>
              <a:rPr lang="en-US" altLang="ja-JP" dirty="0" smtClean="0">
                <a:ea typeface="ＤＦ平成ゴシック体W5" pitchFamily="1" charset="-128"/>
              </a:rPr>
            </a:br>
            <a:endParaRPr kumimoji="1" lang="ja-JP" altLang="en-US" dirty="0">
              <a:ea typeface="ＤＦ平成ゴシック体W5" pitchFamily="1"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7" y="1747007"/>
            <a:ext cx="4306426" cy="449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552259" y="729528"/>
            <a:ext cx="5800886" cy="369332"/>
          </a:xfrm>
          <a:prstGeom prst="rect">
            <a:avLst/>
          </a:prstGeom>
        </p:spPr>
        <p:txBody>
          <a:bodyPr wrap="square">
            <a:spAutoFit/>
          </a:bodyPr>
          <a:lstStyle/>
          <a:p>
            <a:pPr algn="ctr"/>
            <a:r>
              <a:rPr lang="ja-JP" altLang="en-US" dirty="0" smtClean="0">
                <a:solidFill>
                  <a:srgbClr val="FF0000"/>
                </a:solidFill>
                <a:ea typeface="ＤＦ平成ゴシック体W5" pitchFamily="1" charset="-128"/>
              </a:rPr>
              <a:t>　　　　　　　　　　　</a:t>
            </a:r>
            <a:endParaRPr lang="ja-JP" altLang="en-US" dirty="0">
              <a:solidFill>
                <a:srgbClr val="FF0000"/>
              </a:solidFill>
            </a:endParaRPr>
          </a:p>
        </p:txBody>
      </p:sp>
      <p:pic>
        <p:nvPicPr>
          <p:cNvPr id="6" name="コンテンツ プレースホルダー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313083" y="1694127"/>
            <a:ext cx="4242070" cy="4543185"/>
          </a:xfrm>
          <a:prstGeom prst="rect">
            <a:avLst/>
          </a:prstGeom>
        </p:spPr>
      </p:pic>
      <p:sp>
        <p:nvSpPr>
          <p:cNvPr id="3" name="テキスト ボックス 2"/>
          <p:cNvSpPr txBox="1"/>
          <p:nvPr/>
        </p:nvSpPr>
        <p:spPr>
          <a:xfrm>
            <a:off x="251519" y="1222914"/>
            <a:ext cx="4240781" cy="369332"/>
          </a:xfrm>
          <a:prstGeom prst="rect">
            <a:avLst/>
          </a:prstGeom>
          <a:noFill/>
        </p:spPr>
        <p:txBody>
          <a:bodyPr wrap="square" rtlCol="0">
            <a:spAutoFit/>
          </a:bodyPr>
          <a:lstStyle/>
          <a:p>
            <a:pPr algn="ctr"/>
            <a:r>
              <a:rPr kumimoji="1" lang="ja-JP" altLang="en-US" b="1" dirty="0" smtClean="0">
                <a:solidFill>
                  <a:srgbClr val="FF0000"/>
                </a:solidFill>
                <a:ea typeface="ＤＦ平成ゴシック体W5" panose="02010609000101010101" pitchFamily="1" charset="-128"/>
              </a:rPr>
              <a:t>双葉町役場前のアーチと主のない住宅</a:t>
            </a:r>
            <a:endParaRPr kumimoji="1" lang="ja-JP" altLang="en-US" b="1" dirty="0">
              <a:solidFill>
                <a:srgbClr val="FF0000"/>
              </a:solidFill>
              <a:ea typeface="ＤＦ平成ゴシック体W5" panose="02010609000101010101" pitchFamily="1" charset="-128"/>
            </a:endParaRPr>
          </a:p>
        </p:txBody>
      </p:sp>
      <p:sp>
        <p:nvSpPr>
          <p:cNvPr id="5" name="正方形/長方形 4"/>
          <p:cNvSpPr/>
          <p:nvPr/>
        </p:nvSpPr>
        <p:spPr>
          <a:xfrm>
            <a:off x="3852618" y="1195932"/>
            <a:ext cx="5256584" cy="369332"/>
          </a:xfrm>
          <a:prstGeom prst="rect">
            <a:avLst/>
          </a:prstGeom>
        </p:spPr>
        <p:txBody>
          <a:bodyPr wrap="square">
            <a:spAutoFit/>
          </a:bodyPr>
          <a:lstStyle/>
          <a:p>
            <a:pPr algn="ctr"/>
            <a:r>
              <a:rPr lang="ja-JP" altLang="en-US" dirty="0" smtClean="0">
                <a:solidFill>
                  <a:srgbClr val="FF0000"/>
                </a:solidFill>
                <a:ea typeface="ＤＦ平成ゴシック体W5" pitchFamily="1" charset="-128"/>
              </a:rPr>
              <a:t>       </a:t>
            </a:r>
            <a:r>
              <a:rPr lang="ja-JP" altLang="en-US" b="1" dirty="0" smtClean="0">
                <a:solidFill>
                  <a:srgbClr val="FF0000"/>
                </a:solidFill>
                <a:ea typeface="ＤＦ平成ゴシック体W5" pitchFamily="1" charset="-128"/>
              </a:rPr>
              <a:t>ゴーストタウン化</a:t>
            </a:r>
            <a:r>
              <a:rPr lang="ja-JP" altLang="en-US" b="1" dirty="0">
                <a:solidFill>
                  <a:srgbClr val="FF0000"/>
                </a:solidFill>
                <a:ea typeface="ＤＦ平成ゴシック体W5" pitchFamily="1" charset="-128"/>
              </a:rPr>
              <a:t>した双葉町駅前通り</a:t>
            </a:r>
          </a:p>
        </p:txBody>
      </p:sp>
      <p:sp>
        <p:nvSpPr>
          <p:cNvPr id="7" name="テキスト ボックス 6"/>
          <p:cNvSpPr txBox="1"/>
          <p:nvPr/>
        </p:nvSpPr>
        <p:spPr>
          <a:xfrm>
            <a:off x="1355696" y="329213"/>
            <a:ext cx="6273210" cy="769441"/>
          </a:xfrm>
          <a:prstGeom prst="rect">
            <a:avLst/>
          </a:prstGeom>
          <a:noFill/>
        </p:spPr>
        <p:txBody>
          <a:bodyPr wrap="square" rtlCol="0">
            <a:spAutoFit/>
          </a:bodyPr>
          <a:lstStyle/>
          <a:p>
            <a:pPr algn="ctr"/>
            <a:r>
              <a:rPr lang="ja-JP" altLang="en-US" sz="4400" dirty="0" smtClean="0">
                <a:ea typeface="ＤＦ平成ゴシック体W5" panose="02010609000101010101" pitchFamily="1" charset="-128"/>
              </a:rPr>
              <a:t>原発立地地帯の末路</a:t>
            </a:r>
            <a:endParaRPr kumimoji="1" lang="ja-JP" altLang="en-US" sz="4400" dirty="0">
              <a:ea typeface="ＤＦ平成ゴシック体W5" panose="02010609000101010101" pitchFamily="1" charset="-128"/>
            </a:endParaRPr>
          </a:p>
        </p:txBody>
      </p:sp>
      <p:sp>
        <p:nvSpPr>
          <p:cNvPr id="10" name="テキスト ボックス 9"/>
          <p:cNvSpPr txBox="1"/>
          <p:nvPr/>
        </p:nvSpPr>
        <p:spPr>
          <a:xfrm>
            <a:off x="251520" y="6177559"/>
            <a:ext cx="8770923" cy="523220"/>
          </a:xfrm>
          <a:prstGeom prst="rect">
            <a:avLst/>
          </a:prstGeom>
          <a:noFill/>
        </p:spPr>
        <p:txBody>
          <a:bodyPr wrap="square" rtlCol="0">
            <a:spAutoFit/>
          </a:bodyPr>
          <a:lstStyle/>
          <a:p>
            <a:pPr algn="ctr"/>
            <a:r>
              <a:rPr kumimoji="1" lang="ja-JP" altLang="en-US" sz="2800" b="1" dirty="0" smtClean="0">
                <a:ea typeface="ＤＦ平成ゴシック体W5" panose="02010609000101010101" pitchFamily="1" charset="-128"/>
              </a:rPr>
              <a:t>あの日から３年目の姿</a:t>
            </a:r>
            <a:endParaRPr kumimoji="1" lang="ja-JP" altLang="en-US" sz="2800" b="1" dirty="0">
              <a:ea typeface="ＤＦ平成ゴシック体W5" panose="02010609000101010101" pitchFamily="1" charset="-128"/>
            </a:endParaRPr>
          </a:p>
        </p:txBody>
      </p:sp>
    </p:spTree>
    <p:extLst>
      <p:ext uri="{BB962C8B-B14F-4D97-AF65-F5344CB8AC3E}">
        <p14:creationId xmlns:p14="http://schemas.microsoft.com/office/powerpoint/2010/main" val="1841371296"/>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74647"/>
            <a:ext cx="8928992" cy="778090"/>
          </a:xfrm>
        </p:spPr>
        <p:txBody>
          <a:bodyPr>
            <a:noAutofit/>
          </a:bodyPr>
          <a:lstStyle/>
          <a:p>
            <a:pPr lvl="1" algn="ctr"/>
            <a:r>
              <a:rPr lang="ja-JP" altLang="en-US" sz="4000" b="1" dirty="0" smtClean="0">
                <a:solidFill>
                  <a:schemeClr val="bg2">
                    <a:lumMod val="25000"/>
                  </a:schemeClr>
                </a:solidFill>
              </a:rPr>
              <a:t>燃料取り出しはリスク高い回収作業</a:t>
            </a:r>
            <a:endParaRPr kumimoji="1" lang="ja-JP" altLang="en-US" sz="4000" b="1" dirty="0">
              <a:solidFill>
                <a:schemeClr val="bg2">
                  <a:lumMod val="25000"/>
                </a:schemeClr>
              </a:solidFill>
            </a:endParaRPr>
          </a:p>
        </p:txBody>
      </p:sp>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95536" y="1412776"/>
            <a:ext cx="8352928" cy="5184576"/>
          </a:xfrm>
          <a:prstGeom prst="rect">
            <a:avLst/>
          </a:prstGeom>
        </p:spPr>
      </p:pic>
      <p:sp>
        <p:nvSpPr>
          <p:cNvPr id="3" name="テキスト ボックス 2"/>
          <p:cNvSpPr txBox="1"/>
          <p:nvPr/>
        </p:nvSpPr>
        <p:spPr>
          <a:xfrm>
            <a:off x="251520" y="1065265"/>
            <a:ext cx="8712968" cy="369332"/>
          </a:xfrm>
          <a:prstGeom prst="rect">
            <a:avLst/>
          </a:prstGeom>
          <a:noFill/>
        </p:spPr>
        <p:txBody>
          <a:bodyPr wrap="square" rtlCol="0">
            <a:spAutoFit/>
          </a:bodyPr>
          <a:lstStyle/>
          <a:p>
            <a:r>
              <a:rPr kumimoji="1" lang="ja-JP" altLang="en-US" b="1" dirty="0" smtClean="0">
                <a:solidFill>
                  <a:srgbClr val="FF0000"/>
                </a:solidFill>
              </a:rPr>
              <a:t>燃料取り出し作業「平均値</a:t>
            </a:r>
            <a:r>
              <a:rPr kumimoji="1" lang="en-US" altLang="ja-JP" b="1" dirty="0" smtClean="0">
                <a:solidFill>
                  <a:srgbClr val="FF0000"/>
                </a:solidFill>
              </a:rPr>
              <a:t>80</a:t>
            </a:r>
            <a:r>
              <a:rPr kumimoji="1" lang="ja-JP" altLang="en-US" b="1" dirty="0" smtClean="0">
                <a:solidFill>
                  <a:srgbClr val="FF0000"/>
                </a:solidFill>
              </a:rPr>
              <a:t>～</a:t>
            </a:r>
            <a:r>
              <a:rPr kumimoji="1" lang="en-US" altLang="ja-JP" b="1" dirty="0" smtClean="0">
                <a:solidFill>
                  <a:srgbClr val="FF0000"/>
                </a:solidFill>
              </a:rPr>
              <a:t>120</a:t>
            </a:r>
            <a:r>
              <a:rPr kumimoji="1" lang="ja-JP" altLang="en-US" b="1" dirty="0" smtClean="0">
                <a:solidFill>
                  <a:srgbClr val="FF0000"/>
                </a:solidFill>
              </a:rPr>
              <a:t>ﾏｲｸﾛＳ</a:t>
            </a:r>
            <a:r>
              <a:rPr kumimoji="1" lang="en-US" altLang="ja-JP" b="1" dirty="0" smtClean="0">
                <a:solidFill>
                  <a:srgbClr val="FF0000"/>
                </a:solidFill>
              </a:rPr>
              <a:t>v</a:t>
            </a:r>
            <a:r>
              <a:rPr kumimoji="1" lang="ja-JP" altLang="en-US" b="1" dirty="0" smtClean="0">
                <a:solidFill>
                  <a:srgbClr val="FF0000"/>
                </a:solidFill>
              </a:rPr>
              <a:t>／時</a:t>
            </a:r>
            <a:r>
              <a:rPr lang="en-US" altLang="ja-JP" b="1" dirty="0" smtClean="0">
                <a:solidFill>
                  <a:srgbClr val="FF0000"/>
                </a:solidFill>
              </a:rPr>
              <a:t>､</a:t>
            </a:r>
            <a:r>
              <a:rPr kumimoji="1" lang="ja-JP" altLang="en-US" b="1" dirty="0" smtClean="0">
                <a:solidFill>
                  <a:srgbClr val="FF0000"/>
                </a:solidFill>
              </a:rPr>
              <a:t>２時間交代</a:t>
            </a:r>
            <a:r>
              <a:rPr kumimoji="1" lang="en-US" altLang="ja-JP" b="1" dirty="0" smtClean="0">
                <a:solidFill>
                  <a:srgbClr val="FF0000"/>
                </a:solidFill>
              </a:rPr>
              <a:t>､3</a:t>
            </a:r>
            <a:r>
              <a:rPr kumimoji="1" lang="ja-JP" altLang="en-US" b="1" dirty="0" smtClean="0">
                <a:solidFill>
                  <a:srgbClr val="FF0000"/>
                </a:solidFill>
              </a:rPr>
              <a:t> 号機遮蔽板を･･」</a:t>
            </a:r>
            <a:endParaRPr kumimoji="1" lang="ja-JP" altLang="en-US" b="1" dirty="0">
              <a:solidFill>
                <a:srgbClr val="FF0000"/>
              </a:solidFill>
            </a:endParaRPr>
          </a:p>
        </p:txBody>
      </p:sp>
    </p:spTree>
    <p:extLst>
      <p:ext uri="{BB962C8B-B14F-4D97-AF65-F5344CB8AC3E}">
        <p14:creationId xmlns:p14="http://schemas.microsoft.com/office/powerpoint/2010/main" val="32391611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1" y="274643"/>
            <a:ext cx="8640959" cy="634080"/>
          </a:xfrm>
        </p:spPr>
        <p:txBody>
          <a:bodyPr>
            <a:noAutofit/>
          </a:bodyPr>
          <a:lstStyle/>
          <a:p>
            <a:pPr lvl="1" algn="ctr"/>
            <a:r>
              <a:rPr lang="ja-JP" altLang="en-US" sz="4000" b="1" dirty="0">
                <a:ea typeface="ＤＦ平成ゴシック体W5" panose="02010609000101010101" pitchFamily="1" charset="-128"/>
              </a:rPr>
              <a:t>搬出行程</a:t>
            </a:r>
            <a:r>
              <a:rPr lang="ja-JP" altLang="en-US" sz="4000" b="1" dirty="0" smtClean="0">
                <a:ea typeface="ＤＦ平成ゴシック体W5" panose="02010609000101010101" pitchFamily="1" charset="-128"/>
              </a:rPr>
              <a:t>は？キャスク落下は大惨事</a:t>
            </a:r>
            <a:endParaRPr kumimoji="1" lang="ja-JP" altLang="en-US" sz="4000" b="1" dirty="0">
              <a:ea typeface="ＤＦ平成ゴシック体W5" panose="02010609000101010101" pitchFamily="1" charset="-128"/>
            </a:endParaRPr>
          </a:p>
        </p:txBody>
      </p:sp>
      <p:pic>
        <p:nvPicPr>
          <p:cNvPr id="5" name="コンテンツ プレースホルダー 4"/>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779914" y="980734"/>
            <a:ext cx="5092349" cy="5569268"/>
          </a:xfrm>
          <a:prstGeom prst="rect">
            <a:avLst/>
          </a:prstGeom>
        </p:spPr>
      </p:pic>
      <p:sp>
        <p:nvSpPr>
          <p:cNvPr id="6" name="テキスト ボックス 5"/>
          <p:cNvSpPr txBox="1"/>
          <p:nvPr/>
        </p:nvSpPr>
        <p:spPr>
          <a:xfrm>
            <a:off x="240654" y="980728"/>
            <a:ext cx="3456383" cy="5940082"/>
          </a:xfrm>
          <a:prstGeom prst="rect">
            <a:avLst/>
          </a:prstGeom>
          <a:noFill/>
        </p:spPr>
        <p:txBody>
          <a:bodyPr wrap="square" lIns="91434" tIns="45717" rIns="91434" bIns="45717" rtlCol="0">
            <a:spAutoFit/>
          </a:bodyPr>
          <a:lstStyle/>
          <a:p>
            <a:r>
              <a:rPr lang="ja-JP" altLang="en-US" sz="1900" b="1" dirty="0">
                <a:solidFill>
                  <a:srgbClr val="FF0000"/>
                </a:solidFill>
                <a:ea typeface="ＤＦ平成ゴシック体W5" panose="02010609000101010101" pitchFamily="1" charset="-128"/>
              </a:rPr>
              <a:t>・懸念されるのは、作業中の　　</a:t>
            </a:r>
          </a:p>
          <a:p>
            <a:r>
              <a:rPr lang="ja-JP" altLang="en-US" sz="1900" b="1" dirty="0">
                <a:solidFill>
                  <a:srgbClr val="FF0000"/>
                </a:solidFill>
                <a:ea typeface="ＤＦ平成ゴシック体W5" panose="02010609000101010101" pitchFamily="1" charset="-128"/>
              </a:rPr>
              <a:t>　地震・津波の発生とキャス</a:t>
            </a:r>
          </a:p>
          <a:p>
            <a:r>
              <a:rPr lang="ja-JP" altLang="en-US" sz="1900" b="1" dirty="0">
                <a:solidFill>
                  <a:srgbClr val="FF0000"/>
                </a:solidFill>
                <a:ea typeface="ＤＦ平成ゴシック体W5" panose="02010609000101010101" pitchFamily="1" charset="-128"/>
              </a:rPr>
              <a:t>　クの落下だ。</a:t>
            </a:r>
            <a:endParaRPr lang="en-US" altLang="ja-JP" sz="1900" b="1" dirty="0">
              <a:solidFill>
                <a:srgbClr val="FF0000"/>
              </a:solidFill>
              <a:ea typeface="ＤＦ平成ゴシック体W5" panose="02010609000101010101" pitchFamily="1" charset="-128"/>
            </a:endParaRPr>
          </a:p>
          <a:p>
            <a:endParaRPr lang="ja-JP" altLang="en-US" sz="1900" b="1" dirty="0" smtClean="0">
              <a:solidFill>
                <a:srgbClr val="FF0000"/>
              </a:solidFill>
              <a:ea typeface="ＤＦ平成ゴシック体W5" panose="02010609000101010101" pitchFamily="1" charset="-128"/>
            </a:endParaRPr>
          </a:p>
          <a:p>
            <a:r>
              <a:rPr lang="ja-JP" altLang="en-US" sz="1900" b="1" dirty="0" smtClean="0">
                <a:solidFill>
                  <a:srgbClr val="FF0000"/>
                </a:solidFill>
                <a:ea typeface="ＤＦ平成ゴシック体W5" panose="02010609000101010101" pitchFamily="1" charset="-128"/>
              </a:rPr>
              <a:t>・４号機建屋に「落ちるな！</a:t>
            </a:r>
          </a:p>
          <a:p>
            <a:r>
              <a:rPr lang="ja-JP" altLang="en-US" sz="1900" b="1" dirty="0">
                <a:solidFill>
                  <a:srgbClr val="FF0000"/>
                </a:solidFill>
                <a:ea typeface="ＤＦ平成ゴシック体W5" panose="02010609000101010101" pitchFamily="1" charset="-128"/>
              </a:rPr>
              <a:t>　</a:t>
            </a:r>
            <a:r>
              <a:rPr lang="ja-JP" altLang="en-US" sz="1900" b="1" dirty="0" smtClean="0">
                <a:solidFill>
                  <a:srgbClr val="FF0000"/>
                </a:solidFill>
                <a:ea typeface="ＤＦ平成ゴシック体W5" panose="02010609000101010101" pitchFamily="1" charset="-128"/>
              </a:rPr>
              <a:t>落とすな！はさまれるな</a:t>
            </a:r>
          </a:p>
          <a:p>
            <a:r>
              <a:rPr lang="ja-JP" altLang="en-US" sz="1900" b="1" dirty="0" smtClean="0">
                <a:solidFill>
                  <a:srgbClr val="FF0000"/>
                </a:solidFill>
                <a:ea typeface="ＤＦ平成ゴシック体W5" panose="02010609000101010101" pitchFamily="1" charset="-128"/>
              </a:rPr>
              <a:t>　！」のスローガンがあると</a:t>
            </a:r>
          </a:p>
          <a:p>
            <a:r>
              <a:rPr lang="ja-JP" altLang="en-US" sz="1900" b="1" dirty="0">
                <a:solidFill>
                  <a:srgbClr val="FF0000"/>
                </a:solidFill>
                <a:ea typeface="ＤＦ平成ゴシック体W5" panose="02010609000101010101" pitchFamily="1" charset="-128"/>
              </a:rPr>
              <a:t>　</a:t>
            </a:r>
            <a:r>
              <a:rPr lang="ja-JP" altLang="en-US" sz="1900" b="1" dirty="0" smtClean="0">
                <a:solidFill>
                  <a:srgbClr val="FF0000"/>
                </a:solidFill>
                <a:ea typeface="ＤＦ平成ゴシック体W5" panose="02010609000101010101" pitchFamily="1" charset="-128"/>
              </a:rPr>
              <a:t>いう。</a:t>
            </a:r>
            <a:endParaRPr lang="en-US" altLang="ja-JP" sz="1900" b="1" dirty="0">
              <a:solidFill>
                <a:srgbClr val="FF0000"/>
              </a:solidFill>
              <a:ea typeface="ＤＦ平成ゴシック体W5" panose="02010609000101010101" pitchFamily="1" charset="-128"/>
            </a:endParaRPr>
          </a:p>
          <a:p>
            <a:endParaRPr lang="ja-JP" altLang="en-US" sz="1900" b="1" dirty="0">
              <a:solidFill>
                <a:srgbClr val="FF0000"/>
              </a:solidFill>
              <a:ea typeface="ＤＦ平成ゴシック体W5" panose="02010609000101010101" pitchFamily="1" charset="-128"/>
            </a:endParaRPr>
          </a:p>
          <a:p>
            <a:r>
              <a:rPr lang="ja-JP" altLang="en-US" sz="1900" b="1" dirty="0" smtClean="0">
                <a:solidFill>
                  <a:srgbClr val="FF0000"/>
                </a:solidFill>
                <a:ea typeface="ＤＦ平成ゴシック体W5" panose="02010609000101010101" pitchFamily="1" charset="-128"/>
              </a:rPr>
              <a:t>・４号機プールの１５３３体</a:t>
            </a:r>
          </a:p>
          <a:p>
            <a:r>
              <a:rPr lang="ja-JP" altLang="en-US" sz="1900" b="1" dirty="0">
                <a:solidFill>
                  <a:srgbClr val="FF0000"/>
                </a:solidFill>
                <a:ea typeface="ＤＦ平成ゴシック体W5" panose="02010609000101010101" pitchFamily="1" charset="-128"/>
              </a:rPr>
              <a:t>　</a:t>
            </a:r>
            <a:r>
              <a:rPr lang="ja-JP" altLang="en-US" sz="1900" b="1" dirty="0" smtClean="0">
                <a:solidFill>
                  <a:srgbClr val="FF0000"/>
                </a:solidFill>
                <a:ea typeface="ＤＦ平成ゴシック体W5" panose="02010609000101010101" pitchFamily="1" charset="-128"/>
              </a:rPr>
              <a:t>あった使用済み燃料の内、</a:t>
            </a:r>
          </a:p>
          <a:p>
            <a:r>
              <a:rPr lang="ja-JP" altLang="en-US" sz="1900" b="1" dirty="0">
                <a:solidFill>
                  <a:srgbClr val="FF0000"/>
                </a:solidFill>
                <a:ea typeface="ＤＦ平成ゴシック体W5" panose="02010609000101010101" pitchFamily="1" charset="-128"/>
              </a:rPr>
              <a:t>　</a:t>
            </a:r>
            <a:r>
              <a:rPr lang="ja-JP" altLang="en-US" sz="1900" b="1" dirty="0" smtClean="0">
                <a:solidFill>
                  <a:srgbClr val="FF0000"/>
                </a:solidFill>
                <a:ea typeface="ＤＦ平成ゴシック体W5" panose="02010609000101010101" pitchFamily="1" charset="-128"/>
              </a:rPr>
              <a:t>４分の１にあたる４１８体</a:t>
            </a:r>
          </a:p>
          <a:p>
            <a:r>
              <a:rPr lang="ja-JP" altLang="en-US" sz="1900" b="1" dirty="0">
                <a:solidFill>
                  <a:srgbClr val="FF0000"/>
                </a:solidFill>
                <a:ea typeface="ＤＦ平成ゴシック体W5" panose="02010609000101010101" pitchFamily="1" charset="-128"/>
              </a:rPr>
              <a:t>　</a:t>
            </a:r>
            <a:r>
              <a:rPr lang="ja-JP" altLang="en-US" sz="1900" b="1" dirty="0" smtClean="0">
                <a:solidFill>
                  <a:srgbClr val="FF0000"/>
                </a:solidFill>
                <a:ea typeface="ＤＦ平成ゴシック体W5" panose="02010609000101010101" pitchFamily="1" charset="-128"/>
              </a:rPr>
              <a:t>が今月３日まで取り出した。</a:t>
            </a:r>
          </a:p>
          <a:p>
            <a:endParaRPr lang="ja-JP" altLang="en-US" sz="1900" b="1" dirty="0" smtClean="0">
              <a:solidFill>
                <a:srgbClr val="FF0000"/>
              </a:solidFill>
              <a:ea typeface="ＤＦ平成ゴシック体W5" panose="02010609000101010101" pitchFamily="1" charset="-128"/>
            </a:endParaRPr>
          </a:p>
          <a:p>
            <a:r>
              <a:rPr lang="ja-JP" altLang="en-US" sz="1900" b="1" dirty="0" smtClean="0">
                <a:solidFill>
                  <a:srgbClr val="FF0000"/>
                </a:solidFill>
                <a:ea typeface="ＤＦ平成ゴシック体W5" panose="02010609000101010101" pitchFamily="1" charset="-128"/>
              </a:rPr>
              <a:t>・福島県民のみならず国民は、</a:t>
            </a:r>
          </a:p>
          <a:p>
            <a:r>
              <a:rPr lang="ja-JP" altLang="en-US" sz="1900" b="1" dirty="0">
                <a:solidFill>
                  <a:srgbClr val="FF0000"/>
                </a:solidFill>
                <a:ea typeface="ＤＦ平成ゴシック体W5" panose="02010609000101010101" pitchFamily="1" charset="-128"/>
              </a:rPr>
              <a:t>　</a:t>
            </a:r>
            <a:r>
              <a:rPr lang="ja-JP" altLang="en-US" sz="1900" b="1" dirty="0" smtClean="0">
                <a:solidFill>
                  <a:srgbClr val="FF0000"/>
                </a:solidFill>
                <a:ea typeface="ＤＦ平成ゴシック体W5" panose="02010609000101010101" pitchFamily="1" charset="-128"/>
              </a:rPr>
              <a:t>この燃料をどう</a:t>
            </a:r>
            <a:r>
              <a:rPr lang="ja-JP" altLang="en-US" sz="1900" b="1" dirty="0">
                <a:solidFill>
                  <a:srgbClr val="FF0000"/>
                </a:solidFill>
                <a:ea typeface="ＤＦ平成ゴシック体W5" panose="02010609000101010101" pitchFamily="1" charset="-128"/>
              </a:rPr>
              <a:t>かるのか</a:t>
            </a:r>
            <a:r>
              <a:rPr lang="ja-JP" altLang="en-US" sz="1900" b="1" dirty="0" smtClean="0">
                <a:solidFill>
                  <a:srgbClr val="FF0000"/>
                </a:solidFill>
                <a:ea typeface="ＤＦ平成ゴシック体W5" panose="02010609000101010101" pitchFamily="1" charset="-128"/>
              </a:rPr>
              <a:t>注</a:t>
            </a:r>
          </a:p>
          <a:p>
            <a:r>
              <a:rPr lang="ja-JP" altLang="en-US" sz="1900" b="1" dirty="0">
                <a:solidFill>
                  <a:srgbClr val="FF0000"/>
                </a:solidFill>
                <a:ea typeface="ＤＦ平成ゴシック体W5" panose="02010609000101010101" pitchFamily="1" charset="-128"/>
              </a:rPr>
              <a:t>　</a:t>
            </a:r>
            <a:r>
              <a:rPr lang="ja-JP" altLang="en-US" sz="1900" b="1" dirty="0" smtClean="0">
                <a:solidFill>
                  <a:srgbClr val="FF0000"/>
                </a:solidFill>
                <a:ea typeface="ＤＦ平成ゴシック体W5" panose="02010609000101010101" pitchFamily="1" charset="-128"/>
              </a:rPr>
              <a:t>視が必要。再処理、乾式貯</a:t>
            </a:r>
          </a:p>
          <a:p>
            <a:r>
              <a:rPr lang="ja-JP" altLang="en-US" sz="1900" b="1" dirty="0">
                <a:solidFill>
                  <a:srgbClr val="FF0000"/>
                </a:solidFill>
                <a:ea typeface="ＤＦ平成ゴシック体W5" panose="02010609000101010101" pitchFamily="1" charset="-128"/>
              </a:rPr>
              <a:t>　</a:t>
            </a:r>
            <a:r>
              <a:rPr lang="ja-JP" altLang="en-US" sz="1900" b="1" dirty="0" smtClean="0">
                <a:solidFill>
                  <a:srgbClr val="FF0000"/>
                </a:solidFill>
                <a:ea typeface="ＤＦ平成ゴシック体W5" panose="02010609000101010101" pitchFamily="1" charset="-128"/>
              </a:rPr>
              <a:t>蔵、このまま放置されるの</a:t>
            </a:r>
          </a:p>
          <a:p>
            <a:r>
              <a:rPr lang="ja-JP" altLang="en-US" sz="1900" b="1" dirty="0">
                <a:solidFill>
                  <a:srgbClr val="FF0000"/>
                </a:solidFill>
                <a:ea typeface="ＤＦ平成ゴシック体W5" panose="02010609000101010101" pitchFamily="1" charset="-128"/>
              </a:rPr>
              <a:t>　</a:t>
            </a:r>
            <a:r>
              <a:rPr lang="ja-JP" altLang="en-US" sz="1900" b="1" dirty="0" smtClean="0">
                <a:solidFill>
                  <a:srgbClr val="FF0000"/>
                </a:solidFill>
                <a:ea typeface="ＤＦ平成ゴシック体W5" panose="02010609000101010101" pitchFamily="1" charset="-128"/>
              </a:rPr>
              <a:t>か、何も決まっていない･･･。</a:t>
            </a:r>
          </a:p>
          <a:p>
            <a:endParaRPr lang="ja-JP" altLang="en-US" sz="1900" b="1" dirty="0">
              <a:solidFill>
                <a:srgbClr val="FF0000"/>
              </a:solidFill>
              <a:ea typeface="ＤＦ平成ゴシック体W5" panose="02010609000101010101" pitchFamily="1" charset="-128"/>
            </a:endParaRPr>
          </a:p>
        </p:txBody>
      </p:sp>
    </p:spTree>
    <p:extLst>
      <p:ext uri="{BB962C8B-B14F-4D97-AF65-F5344CB8AC3E}">
        <p14:creationId xmlns:p14="http://schemas.microsoft.com/office/powerpoint/2010/main" val="8673117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063" y="949372"/>
            <a:ext cx="8274652"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107504" y="332656"/>
            <a:ext cx="8784976" cy="523220"/>
          </a:xfrm>
          <a:prstGeom prst="rect">
            <a:avLst/>
          </a:prstGeom>
        </p:spPr>
        <p:txBody>
          <a:bodyPr wrap="square">
            <a:spAutoFit/>
          </a:bodyPr>
          <a:lstStyle/>
          <a:p>
            <a:pPr algn="ctr"/>
            <a:r>
              <a:rPr lang="ja-JP" altLang="en-US" sz="2800" b="1" dirty="0" smtClean="0">
                <a:solidFill>
                  <a:schemeClr val="bg2">
                    <a:lumMod val="25000"/>
                  </a:schemeClr>
                </a:solidFill>
                <a:ea typeface="ＤＦ平成ゴシック体W5" panose="02010609000101010101" pitchFamily="1" charset="-128"/>
              </a:rPr>
              <a:t>３年弱で４０年間の総被曝線量の</a:t>
            </a:r>
            <a:r>
              <a:rPr lang="en-US" altLang="ja-JP" sz="2800" b="1" dirty="0" smtClean="0">
                <a:solidFill>
                  <a:schemeClr val="bg2">
                    <a:lumMod val="25000"/>
                  </a:schemeClr>
                </a:solidFill>
                <a:ea typeface="ＤＦ平成ゴシック体W5" panose="02010609000101010101" pitchFamily="1" charset="-128"/>
              </a:rPr>
              <a:t>12.25</a:t>
            </a:r>
            <a:r>
              <a:rPr lang="ja-JP" altLang="en-US" sz="2800" b="1" dirty="0" smtClean="0">
                <a:solidFill>
                  <a:schemeClr val="bg2">
                    <a:lumMod val="25000"/>
                  </a:schemeClr>
                </a:solidFill>
                <a:ea typeface="ＤＦ平成ゴシック体W5" panose="02010609000101010101" pitchFamily="1" charset="-128"/>
              </a:rPr>
              <a:t>％被曝！</a:t>
            </a:r>
            <a:endParaRPr lang="en-US" altLang="ja-JP" sz="2800" b="1" dirty="0">
              <a:solidFill>
                <a:schemeClr val="bg2">
                  <a:lumMod val="25000"/>
                </a:schemeClr>
              </a:solidFill>
              <a:ea typeface="ＤＦ平成ゴシック体W5" panose="02010609000101010101" pitchFamily="1" charset="-128"/>
            </a:endParaRPr>
          </a:p>
        </p:txBody>
      </p:sp>
      <p:sp>
        <p:nvSpPr>
          <p:cNvPr id="7" name="爆発 2 6"/>
          <p:cNvSpPr/>
          <p:nvPr/>
        </p:nvSpPr>
        <p:spPr>
          <a:xfrm rot="359553">
            <a:off x="1463407" y="4867099"/>
            <a:ext cx="6226507" cy="1427481"/>
          </a:xfrm>
          <a:prstGeom prst="irregularSeal2">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2915816" y="5301208"/>
            <a:ext cx="4032448" cy="523220"/>
          </a:xfrm>
          <a:prstGeom prst="rect">
            <a:avLst/>
          </a:prstGeom>
          <a:noFill/>
        </p:spPr>
        <p:txBody>
          <a:bodyPr wrap="square" rtlCol="0">
            <a:spAutoFit/>
          </a:bodyPr>
          <a:lstStyle/>
          <a:p>
            <a:r>
              <a:rPr lang="en-US" altLang="ja-JP" sz="2800" b="1" dirty="0" smtClean="0">
                <a:solidFill>
                  <a:srgbClr val="FF0000"/>
                </a:solidFill>
                <a:ea typeface="ＤＦ特太ゴシック体" panose="02010609000101010101" pitchFamily="1" charset="-128"/>
              </a:rPr>
              <a:t>395.88</a:t>
            </a:r>
            <a:r>
              <a:rPr lang="ja-JP" altLang="en-US" sz="2000" b="1" dirty="0" smtClean="0">
                <a:solidFill>
                  <a:srgbClr val="FF0000"/>
                </a:solidFill>
                <a:ea typeface="ＤＦ特太ゴシック体" panose="02010609000101010101" pitchFamily="1" charset="-128"/>
              </a:rPr>
              <a:t>（人・Ｓｖ）</a:t>
            </a:r>
            <a:endParaRPr kumimoji="1" lang="ja-JP" altLang="en-US" sz="2000" b="1" dirty="0">
              <a:solidFill>
                <a:srgbClr val="FF0000"/>
              </a:solidFill>
              <a:ea typeface="ＤＦ特太ゴシック体" panose="02010609000101010101" pitchFamily="1" charset="-128"/>
            </a:endParaRPr>
          </a:p>
        </p:txBody>
      </p:sp>
      <p:sp>
        <p:nvSpPr>
          <p:cNvPr id="10" name="テキスト ボックス 9"/>
          <p:cNvSpPr txBox="1"/>
          <p:nvPr/>
        </p:nvSpPr>
        <p:spPr>
          <a:xfrm>
            <a:off x="361063" y="4581129"/>
            <a:ext cx="8562684" cy="400110"/>
          </a:xfrm>
          <a:prstGeom prst="rect">
            <a:avLst/>
          </a:prstGeom>
          <a:noFill/>
        </p:spPr>
        <p:txBody>
          <a:bodyPr wrap="square" rtlCol="0">
            <a:spAutoFit/>
          </a:bodyPr>
          <a:lstStyle/>
          <a:p>
            <a:pPr algn="ctr"/>
            <a:r>
              <a:rPr kumimoji="1" lang="en-US" altLang="ja-JP" sz="2000" b="1" dirty="0" smtClean="0">
                <a:ea typeface="ＤＦ平成ゴシック体W5" panose="02010609000101010101" pitchFamily="1" charset="-128"/>
              </a:rPr>
              <a:t>2011</a:t>
            </a:r>
            <a:r>
              <a:rPr kumimoji="1" lang="ja-JP" altLang="en-US" sz="2000" b="1" dirty="0" smtClean="0">
                <a:ea typeface="ＤＦ平成ゴシック体W5" panose="02010609000101010101" pitchFamily="1" charset="-128"/>
              </a:rPr>
              <a:t>年</a:t>
            </a:r>
            <a:r>
              <a:rPr kumimoji="1" lang="en-US" altLang="ja-JP" sz="2000" b="1" dirty="0" smtClean="0">
                <a:ea typeface="ＤＦ平成ゴシック体W5" panose="02010609000101010101" pitchFamily="1" charset="-128"/>
              </a:rPr>
              <a:t>3</a:t>
            </a:r>
            <a:r>
              <a:rPr kumimoji="1" lang="ja-JP" altLang="en-US" sz="2000" b="1" dirty="0" smtClean="0">
                <a:ea typeface="ＤＦ平成ゴシック体W5" panose="02010609000101010101" pitchFamily="1" charset="-128"/>
              </a:rPr>
              <a:t>月</a:t>
            </a:r>
            <a:r>
              <a:rPr kumimoji="1" lang="en-US" altLang="ja-JP" sz="2000" b="1" dirty="0" smtClean="0">
                <a:ea typeface="ＤＦ平成ゴシック体W5" panose="02010609000101010101" pitchFamily="1" charset="-128"/>
              </a:rPr>
              <a:t>11</a:t>
            </a:r>
            <a:r>
              <a:rPr kumimoji="1" lang="ja-JP" altLang="en-US" sz="2000" b="1" dirty="0" smtClean="0">
                <a:ea typeface="ＤＦ平成ゴシック体W5" panose="02010609000101010101" pitchFamily="1" charset="-128"/>
              </a:rPr>
              <a:t>日～</a:t>
            </a:r>
            <a:r>
              <a:rPr kumimoji="1" lang="en-US" altLang="ja-JP" sz="2000" b="1" dirty="0" smtClean="0">
                <a:ea typeface="ＤＦ平成ゴシック体W5" panose="02010609000101010101" pitchFamily="1" charset="-128"/>
              </a:rPr>
              <a:t>2013</a:t>
            </a:r>
            <a:r>
              <a:rPr kumimoji="1" lang="ja-JP" altLang="en-US" sz="2000" b="1" dirty="0" smtClean="0">
                <a:ea typeface="ＤＦ平成ゴシック体W5" panose="02010609000101010101" pitchFamily="1" charset="-128"/>
              </a:rPr>
              <a:t>年</a:t>
            </a:r>
            <a:r>
              <a:rPr kumimoji="1" lang="en-US" altLang="ja-JP" sz="2000" b="1" dirty="0" smtClean="0">
                <a:ea typeface="ＤＦ平成ゴシック体W5" panose="02010609000101010101" pitchFamily="1" charset="-128"/>
              </a:rPr>
              <a:t>12</a:t>
            </a:r>
            <a:r>
              <a:rPr kumimoji="1" lang="ja-JP" altLang="en-US" sz="2000" b="1" dirty="0" smtClean="0">
                <a:ea typeface="ＤＦ平成ゴシック体W5" panose="02010609000101010101" pitchFamily="1" charset="-128"/>
              </a:rPr>
              <a:t>月</a:t>
            </a:r>
            <a:r>
              <a:rPr kumimoji="1" lang="en-US" altLang="ja-JP" sz="2000" b="1" dirty="0" smtClean="0">
                <a:ea typeface="ＤＦ平成ゴシック体W5" panose="02010609000101010101" pitchFamily="1" charset="-128"/>
              </a:rPr>
              <a:t>31</a:t>
            </a:r>
            <a:r>
              <a:rPr kumimoji="1" lang="ja-JP" altLang="en-US" sz="2000" b="1" dirty="0" smtClean="0">
                <a:ea typeface="ＤＦ平成ゴシック体W5" panose="02010609000101010101" pitchFamily="1" charset="-128"/>
              </a:rPr>
              <a:t>日までの第一原発の総被曝線量</a:t>
            </a:r>
            <a:endParaRPr kumimoji="1" lang="ja-JP" altLang="en-US" sz="2000" b="1" dirty="0">
              <a:ea typeface="ＤＦ平成ゴシック体W5" panose="02010609000101010101" pitchFamily="1" charset="-128"/>
            </a:endParaRPr>
          </a:p>
        </p:txBody>
      </p:sp>
      <p:sp>
        <p:nvSpPr>
          <p:cNvPr id="11" name="テキスト ボックス 10"/>
          <p:cNvSpPr txBox="1"/>
          <p:nvPr/>
        </p:nvSpPr>
        <p:spPr>
          <a:xfrm>
            <a:off x="396565" y="6335735"/>
            <a:ext cx="8562684" cy="369332"/>
          </a:xfrm>
          <a:prstGeom prst="rect">
            <a:avLst/>
          </a:prstGeom>
          <a:noFill/>
        </p:spPr>
        <p:txBody>
          <a:bodyPr wrap="square" rtlCol="0">
            <a:spAutoFit/>
          </a:bodyPr>
          <a:lstStyle/>
          <a:p>
            <a:r>
              <a:rPr kumimoji="1" lang="ja-JP" altLang="en-US" b="1" dirty="0" smtClean="0">
                <a:ea typeface="ＤＦ平成ゴシック体W5" panose="02010609000101010101" pitchFamily="1" charset="-128"/>
              </a:rPr>
              <a:t>東電社員の総被曝線量</a:t>
            </a:r>
            <a:r>
              <a:rPr kumimoji="1" lang="ja-JP" altLang="en-US" dirty="0" smtClean="0"/>
              <a:t>　</a:t>
            </a:r>
            <a:r>
              <a:rPr kumimoji="1" lang="en-US" altLang="ja-JP" dirty="0" smtClean="0"/>
              <a:t>【</a:t>
            </a:r>
            <a:r>
              <a:rPr kumimoji="1" lang="en-US" altLang="ja-JP" b="1" dirty="0" smtClean="0">
                <a:solidFill>
                  <a:srgbClr val="FF0000"/>
                </a:solidFill>
              </a:rPr>
              <a:t>96.43</a:t>
            </a:r>
            <a:r>
              <a:rPr kumimoji="1" lang="ja-JP" altLang="en-US" dirty="0" smtClean="0"/>
              <a:t>（人・Ｓｖ）</a:t>
            </a:r>
            <a:r>
              <a:rPr kumimoji="1" lang="en-US" altLang="ja-JP" dirty="0" smtClean="0"/>
              <a:t>】</a:t>
            </a:r>
            <a:r>
              <a:rPr kumimoji="1" lang="ja-JP" altLang="en-US" b="1" dirty="0" smtClean="0">
                <a:ea typeface="ＤＦ平成ゴシック体W5" panose="02010609000101010101" pitchFamily="1" charset="-128"/>
              </a:rPr>
              <a:t>下請け</a:t>
            </a:r>
            <a:r>
              <a:rPr kumimoji="1" lang="en-US" altLang="ja-JP" dirty="0" smtClean="0"/>
              <a:t>【</a:t>
            </a:r>
            <a:r>
              <a:rPr kumimoji="1" lang="en-US" altLang="ja-JP" b="1" dirty="0" smtClean="0">
                <a:solidFill>
                  <a:srgbClr val="FF0000"/>
                </a:solidFill>
              </a:rPr>
              <a:t>299.45</a:t>
            </a:r>
            <a:r>
              <a:rPr kumimoji="1" lang="ja-JP" altLang="en-US" dirty="0" smtClean="0"/>
              <a:t>（人・Ｓｖ）</a:t>
            </a:r>
            <a:r>
              <a:rPr kumimoji="1" lang="en-US" altLang="ja-JP" dirty="0" smtClean="0"/>
              <a:t>】</a:t>
            </a:r>
            <a:r>
              <a:rPr kumimoji="1" lang="ja-JP" altLang="en-US" dirty="0" smtClean="0"/>
              <a:t>　</a:t>
            </a:r>
            <a:endParaRPr kumimoji="1" lang="ja-JP" altLang="en-US" dirty="0"/>
          </a:p>
        </p:txBody>
      </p:sp>
      <p:sp>
        <p:nvSpPr>
          <p:cNvPr id="2" name="正方形/長方形 1"/>
          <p:cNvSpPr/>
          <p:nvPr/>
        </p:nvSpPr>
        <p:spPr>
          <a:xfrm rot="159701" flipH="1" flipV="1">
            <a:off x="13179481" y="2034648"/>
            <a:ext cx="45719" cy="4525889"/>
          </a:xfrm>
          <a:prstGeom prst="rect">
            <a:avLst/>
          </a:prstGeom>
        </p:spPr>
        <p:txBody>
          <a:bodyPr wrap="square">
            <a:spAutoFit/>
          </a:bodyPr>
          <a:lstStyle/>
          <a:p>
            <a:r>
              <a:rPr lang="ja-JP" altLang="en-US" dirty="0">
                <a:solidFill>
                  <a:srgbClr val="FF0000"/>
                </a:solidFill>
                <a:ea typeface="ＤＨＰ平成ゴシックW5" pitchFamily="2" charset="-128"/>
              </a:rPr>
              <a:t>鋼製円筒型に変更</a:t>
            </a:r>
            <a:r>
              <a:rPr lang="ja-JP" altLang="en-US" dirty="0" smtClean="0"/>
              <a:t>鋼製</a:t>
            </a:r>
            <a:r>
              <a:rPr lang="ja-JP" altLang="en-US" dirty="0"/>
              <a:t>円筒型に変更</a:t>
            </a:r>
          </a:p>
        </p:txBody>
      </p:sp>
    </p:spTree>
    <p:extLst>
      <p:ext uri="{BB962C8B-B14F-4D97-AF65-F5344CB8AC3E}">
        <p14:creationId xmlns:p14="http://schemas.microsoft.com/office/powerpoint/2010/main" val="14839955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3204" y="332656"/>
            <a:ext cx="8229600" cy="1143000"/>
          </a:xfrm>
        </p:spPr>
        <p:txBody>
          <a:bodyPr/>
          <a:lstStyle/>
          <a:p>
            <a:r>
              <a:rPr kumimoji="1" lang="ja-JP" altLang="en-US" dirty="0" smtClean="0"/>
              <a:t>　　</a:t>
            </a:r>
            <a:endParaRPr kumimoji="1" lang="ja-JP" altLang="en-US" dirty="0"/>
          </a:p>
        </p:txBody>
      </p:sp>
      <p:sp>
        <p:nvSpPr>
          <p:cNvPr id="3" name="コンテンツ プレースホルダー 2"/>
          <p:cNvSpPr>
            <a:spLocks noGrp="1"/>
          </p:cNvSpPr>
          <p:nvPr>
            <p:ph idx="4294967295"/>
          </p:nvPr>
        </p:nvSpPr>
        <p:spPr>
          <a:xfrm>
            <a:off x="401342" y="260648"/>
            <a:ext cx="8229600" cy="5793507"/>
          </a:xfrm>
          <a:prstGeom prst="rect">
            <a:avLst/>
          </a:prstGeom>
        </p:spPr>
        <p:txBody>
          <a:bodyPr/>
          <a:lstStyle/>
          <a:p>
            <a:pPr marL="0" indent="0" algn="ctr">
              <a:buNone/>
            </a:pPr>
            <a:r>
              <a:rPr lang="ja-JP" altLang="en-US" sz="4000" b="1" dirty="0" smtClean="0">
                <a:ea typeface="ＤＦ平成ゴシック体W5" panose="02010609000101010101" pitchFamily="1" charset="-128"/>
              </a:rPr>
              <a:t> 労働者</a:t>
            </a:r>
            <a:r>
              <a:rPr lang="ja-JP" altLang="en-US" sz="4000" b="1" dirty="0">
                <a:ea typeface="ＤＦ平成ゴシック体W5" panose="02010609000101010101" pitchFamily="1" charset="-128"/>
              </a:rPr>
              <a:t>の</a:t>
            </a:r>
            <a:r>
              <a:rPr lang="ja-JP" altLang="en-US" sz="4000" b="1" dirty="0" smtClean="0">
                <a:ea typeface="ＤＦ平成ゴシック体W5" panose="02010609000101010101" pitchFamily="1" charset="-128"/>
              </a:rPr>
              <a:t>使い捨ては廃炉収束作業の放棄につながる！</a:t>
            </a:r>
            <a:endParaRPr lang="en-US" altLang="ja-JP" sz="4000" b="1" dirty="0" smtClean="0">
              <a:ea typeface="ＤＦ平成ゴシック体W5" panose="02010609000101010101" pitchFamily="1" charset="-128"/>
            </a:endParaRPr>
          </a:p>
          <a:p>
            <a:pPr marL="0" indent="0">
              <a:buNone/>
            </a:pPr>
            <a:endParaRPr kumimoji="1" lang="en-US" altLang="ja-JP" sz="4000" dirty="0"/>
          </a:p>
          <a:p>
            <a:pPr marL="0" indent="0">
              <a:buNone/>
            </a:pPr>
            <a:endParaRPr kumimoji="1" lang="ja-JP" altLang="en-US" sz="4000" dirty="0"/>
          </a:p>
        </p:txBody>
      </p:sp>
      <p:sp>
        <p:nvSpPr>
          <p:cNvPr id="4" name="正方形/長方形 3"/>
          <p:cNvSpPr/>
          <p:nvPr/>
        </p:nvSpPr>
        <p:spPr>
          <a:xfrm>
            <a:off x="132978" y="1746394"/>
            <a:ext cx="8856984" cy="523220"/>
          </a:xfrm>
          <a:prstGeom prst="rect">
            <a:avLst/>
          </a:prstGeom>
        </p:spPr>
        <p:txBody>
          <a:bodyPr wrap="square">
            <a:spAutoFit/>
          </a:bodyPr>
          <a:lstStyle/>
          <a:p>
            <a:pPr algn="ctr"/>
            <a:r>
              <a:rPr lang="ja-JP" altLang="en-US" sz="2800" dirty="0" smtClean="0">
                <a:solidFill>
                  <a:srgbClr val="FF0000"/>
                </a:solidFill>
                <a:ea typeface="ＤＦ平成ゴシック体W5" panose="02010609000101010101" pitchFamily="1" charset="-128"/>
              </a:rPr>
              <a:t>白血病労災認定基準５㍉</a:t>
            </a:r>
            <a:r>
              <a:rPr lang="en-US" altLang="ja-JP" sz="2800" dirty="0" err="1" smtClean="0">
                <a:solidFill>
                  <a:srgbClr val="FF0000"/>
                </a:solidFill>
                <a:ea typeface="ＤＦ平成ゴシック体W5" panose="02010609000101010101" pitchFamily="1" charset="-128"/>
              </a:rPr>
              <a:t>Sv</a:t>
            </a:r>
            <a:r>
              <a:rPr lang="ja-JP" altLang="en-US" sz="2800" dirty="0" err="1" smtClean="0">
                <a:solidFill>
                  <a:srgbClr val="FF0000"/>
                </a:solidFill>
                <a:ea typeface="ＤＦ平成ゴシック体W5" panose="02010609000101010101" pitchFamily="1" charset="-128"/>
              </a:rPr>
              <a:t>、</a:t>
            </a:r>
            <a:r>
              <a:rPr lang="ja-JP" altLang="en-US" sz="2800" dirty="0" smtClean="0">
                <a:solidFill>
                  <a:srgbClr val="FF0000"/>
                </a:solidFill>
                <a:ea typeface="ＤＦ平成ゴシック体W5" panose="02010609000101010101" pitchFamily="1" charset="-128"/>
              </a:rPr>
              <a:t>９６４０人超</a:t>
            </a:r>
            <a:endParaRPr lang="ja-JP" altLang="en-US" sz="2800" dirty="0">
              <a:ea typeface="ＤＦ平成ゴシック体W5" panose="02010609000101010101" pitchFamily="1" charset="-128"/>
            </a:endParaRPr>
          </a:p>
        </p:txBody>
      </p:sp>
      <p:pic>
        <p:nvPicPr>
          <p:cNvPr id="5"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269614"/>
            <a:ext cx="8280920" cy="4327738"/>
          </a:xfrm>
          <a:prstGeom prst="rect">
            <a:avLst/>
          </a:prstGeom>
        </p:spPr>
      </p:pic>
    </p:spTree>
    <p:extLst>
      <p:ext uri="{BB962C8B-B14F-4D97-AF65-F5344CB8AC3E}">
        <p14:creationId xmlns:p14="http://schemas.microsoft.com/office/powerpoint/2010/main" val="4242030937"/>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199" y="274638"/>
            <a:ext cx="8435281" cy="778098"/>
          </a:xfrm>
        </p:spPr>
        <p:txBody>
          <a:bodyPr/>
          <a:lstStyle/>
          <a:p>
            <a:pPr lvl="1" algn="ctr"/>
            <a:r>
              <a:rPr kumimoji="1" lang="ja-JP" altLang="en-US" sz="4000" b="1" dirty="0" smtClean="0">
                <a:ea typeface="ＤＦ平成ゴシック体W5" pitchFamily="1" charset="-128"/>
              </a:rPr>
              <a:t>労働者は訴える！「絶望的になる」</a:t>
            </a:r>
            <a:endParaRPr kumimoji="1" lang="ja-JP" altLang="en-US" sz="4000" b="1" dirty="0">
              <a:ea typeface="ＤＦ平成ゴシック体W5" pitchFamily="1" charset="-128"/>
            </a:endParaRPr>
          </a:p>
        </p:txBody>
      </p:sp>
      <p:sp>
        <p:nvSpPr>
          <p:cNvPr id="3" name="コンテンツ プレースホルダー 2"/>
          <p:cNvSpPr>
            <a:spLocks noGrp="1"/>
          </p:cNvSpPr>
          <p:nvPr>
            <p:ph idx="4294967295"/>
          </p:nvPr>
        </p:nvSpPr>
        <p:spPr>
          <a:xfrm>
            <a:off x="457200" y="1196752"/>
            <a:ext cx="8229600" cy="4929411"/>
          </a:xfrm>
          <a:prstGeom prst="rect">
            <a:avLst/>
          </a:prstGeom>
        </p:spPr>
        <p:txBody>
          <a:bodyPr/>
          <a:lstStyle/>
          <a:p>
            <a:pPr marL="0" indent="0">
              <a:buNone/>
            </a:pPr>
            <a:r>
              <a:rPr kumimoji="1" lang="ja-JP" altLang="en-US" dirty="0" smtClean="0"/>
              <a:t>　</a:t>
            </a:r>
            <a:endParaRPr kumimoji="1" lang="ja-JP" altLang="en-US"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836" y="1484785"/>
            <a:ext cx="3816424" cy="269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571" y="1484785"/>
            <a:ext cx="4225758" cy="271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789" y="4581128"/>
            <a:ext cx="8043657"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タイトル 1"/>
          <p:cNvSpPr txBox="1">
            <a:spLocks/>
          </p:cNvSpPr>
          <p:nvPr/>
        </p:nvSpPr>
        <p:spPr>
          <a:xfrm>
            <a:off x="560790" y="1150142"/>
            <a:ext cx="8043657" cy="2626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smtClean="0">
                <a:solidFill>
                  <a:srgbClr val="FF0000"/>
                </a:solidFill>
                <a:ea typeface="ＤＦ平成ゴシック体W5" pitchFamily="1" charset="-128"/>
              </a:rPr>
              <a:t>労働現場に向かう緊張感が漂う　　　最も危険な配管の補修作業</a:t>
            </a:r>
            <a:endParaRPr lang="ja-JP" altLang="en-US" sz="2000" b="1" dirty="0">
              <a:solidFill>
                <a:srgbClr val="FF0000"/>
              </a:solidFill>
              <a:ea typeface="ＤＦ平成ゴシック体W5" pitchFamily="1" charset="-128"/>
            </a:endParaRPr>
          </a:p>
        </p:txBody>
      </p:sp>
      <p:sp>
        <p:nvSpPr>
          <p:cNvPr id="9" name="タイトル 1"/>
          <p:cNvSpPr txBox="1">
            <a:spLocks/>
          </p:cNvSpPr>
          <p:nvPr/>
        </p:nvSpPr>
        <p:spPr>
          <a:xfrm>
            <a:off x="395536" y="4293097"/>
            <a:ext cx="8496945" cy="2880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00" b="1" dirty="0" smtClean="0">
                <a:solidFill>
                  <a:srgbClr val="FF0000"/>
                </a:solidFill>
                <a:ea typeface="ＤＦ平成ゴシック体W5" pitchFamily="1" charset="-128"/>
              </a:rPr>
              <a:t>１日の被曝線量が１</a:t>
            </a:r>
            <a:r>
              <a:rPr lang="en-US" altLang="ja-JP" sz="1600" b="1" dirty="0" smtClean="0">
                <a:solidFill>
                  <a:srgbClr val="FF0000"/>
                </a:solidFill>
                <a:ea typeface="ＤＦ平成ゴシック体W5" pitchFamily="1" charset="-128"/>
              </a:rPr>
              <a:t>.</a:t>
            </a:r>
            <a:r>
              <a:rPr lang="ja-JP" altLang="en-US" sz="1600" b="1" dirty="0" smtClean="0">
                <a:solidFill>
                  <a:srgbClr val="FF0000"/>
                </a:solidFill>
                <a:ea typeface="ＤＦ平成ゴシック体W5" pitchFamily="1" charset="-128"/>
              </a:rPr>
              <a:t>８９㍉Ｓｖ、１週間で７</a:t>
            </a:r>
            <a:r>
              <a:rPr lang="en-US" altLang="ja-JP" sz="1600" b="1" dirty="0" smtClean="0">
                <a:solidFill>
                  <a:srgbClr val="FF0000"/>
                </a:solidFill>
                <a:ea typeface="ＤＦ平成ゴシック体W5" pitchFamily="1" charset="-128"/>
              </a:rPr>
              <a:t>.</a:t>
            </a:r>
            <a:r>
              <a:rPr lang="ja-JP" altLang="en-US" sz="1600" b="1" dirty="0" smtClean="0">
                <a:solidFill>
                  <a:srgbClr val="FF0000"/>
                </a:solidFill>
                <a:ea typeface="ＤＦ平成ゴシック体W5" pitchFamily="1" charset="-128"/>
              </a:rPr>
              <a:t>６０㍉Ｓｖ被曝</a:t>
            </a:r>
            <a:r>
              <a:rPr lang="ja-JP" altLang="en-US" sz="1400" b="1" dirty="0" smtClean="0">
                <a:solidFill>
                  <a:srgbClr val="FF0000"/>
                </a:solidFill>
                <a:ea typeface="ＤＦ平成ゴシック体W5" pitchFamily="1" charset="-128"/>
              </a:rPr>
              <a:t>（白血病労災基準年／５㍉</a:t>
            </a:r>
            <a:r>
              <a:rPr lang="en-US" altLang="ja-JP" sz="1400" b="1" dirty="0" err="1" smtClean="0">
                <a:solidFill>
                  <a:srgbClr val="FF0000"/>
                </a:solidFill>
                <a:ea typeface="ＤＦ平成ゴシック体W5" pitchFamily="1" charset="-128"/>
              </a:rPr>
              <a:t>Sv</a:t>
            </a:r>
            <a:r>
              <a:rPr lang="ja-JP" altLang="en-US" sz="1400" b="1" dirty="0" smtClean="0">
                <a:solidFill>
                  <a:srgbClr val="FF0000"/>
                </a:solidFill>
                <a:ea typeface="ＤＦ平成ゴシック体W5" pitchFamily="1" charset="-128"/>
              </a:rPr>
              <a:t>）</a:t>
            </a:r>
            <a:endParaRPr lang="ja-JP" altLang="en-US" sz="1400" b="1" dirty="0">
              <a:solidFill>
                <a:srgbClr val="FF0000"/>
              </a:solidFill>
              <a:ea typeface="ＤＦ平成ゴシック体W5" pitchFamily="1" charset="-128"/>
            </a:endParaRPr>
          </a:p>
        </p:txBody>
      </p:sp>
    </p:spTree>
    <p:extLst>
      <p:ext uri="{BB962C8B-B14F-4D97-AF65-F5344CB8AC3E}">
        <p14:creationId xmlns:p14="http://schemas.microsoft.com/office/powerpoint/2010/main" val="3880829917"/>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640960" cy="778098"/>
          </a:xfrm>
        </p:spPr>
        <p:txBody>
          <a:bodyPr>
            <a:normAutofit/>
          </a:bodyPr>
          <a:lstStyle/>
          <a:p>
            <a:pPr lvl="1"/>
            <a:r>
              <a:rPr kumimoji="1" lang="ja-JP" altLang="en-US" sz="4000" b="1" dirty="0" smtClean="0">
                <a:ea typeface="ＤＦ平成ゴシック体W5" panose="02010609000101010101" pitchFamily="1" charset="-128"/>
              </a:rPr>
              <a:t>事故前の放射線防護服はこうだった</a:t>
            </a:r>
            <a:endParaRPr kumimoji="1" lang="ja-JP" altLang="en-US" sz="4000" b="1" dirty="0">
              <a:ea typeface="ＤＦ平成ゴシック体W5" panose="02010609000101010101" pitchFamily="1" charset="-128"/>
            </a:endParaRPr>
          </a:p>
        </p:txBody>
      </p:sp>
      <p:pic>
        <p:nvPicPr>
          <p:cNvPr id="4" name="コンテンツ プレースホルダー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395536" y="1340767"/>
            <a:ext cx="4104456" cy="5372233"/>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004" y="1316760"/>
            <a:ext cx="4142628" cy="5431006"/>
          </a:xfrm>
          <a:prstGeom prst="rect">
            <a:avLst/>
          </a:prstGeom>
        </p:spPr>
      </p:pic>
      <p:sp>
        <p:nvSpPr>
          <p:cNvPr id="7" name="テキスト ボックス 6"/>
          <p:cNvSpPr txBox="1"/>
          <p:nvPr/>
        </p:nvSpPr>
        <p:spPr>
          <a:xfrm>
            <a:off x="323528" y="947428"/>
            <a:ext cx="8208912" cy="400110"/>
          </a:xfrm>
          <a:prstGeom prst="rect">
            <a:avLst/>
          </a:prstGeom>
          <a:noFill/>
        </p:spPr>
        <p:txBody>
          <a:bodyPr wrap="square" rtlCol="0">
            <a:spAutoFit/>
          </a:bodyPr>
          <a:lstStyle/>
          <a:p>
            <a:pPr algn="ctr"/>
            <a:r>
              <a:rPr lang="ja-JP" altLang="en-US" sz="2000" b="1" dirty="0" smtClean="0">
                <a:solidFill>
                  <a:srgbClr val="FF0000"/>
                </a:solidFill>
                <a:ea typeface="ＤＦ平成ゴシック体W5" panose="02010609000101010101" pitchFamily="1" charset="-128"/>
              </a:rPr>
              <a:t>「高汚染区域Ｃ－</a:t>
            </a:r>
            <a:r>
              <a:rPr lang="en-US" altLang="ja-JP" sz="2000" b="1" dirty="0" smtClean="0">
                <a:solidFill>
                  <a:srgbClr val="FF0000"/>
                </a:solidFill>
                <a:ea typeface="ＤＦ平成ゴシック体W5" panose="02010609000101010101" pitchFamily="1" charset="-128"/>
              </a:rPr>
              <a:t>Ⅲ</a:t>
            </a:r>
            <a:r>
              <a:rPr lang="ja-JP" altLang="en-US" sz="2000" b="1" dirty="0" smtClean="0">
                <a:solidFill>
                  <a:srgbClr val="FF0000"/>
                </a:solidFill>
                <a:ea typeface="ＤＦ平成ゴシック体W5" panose="02010609000101010101" pitchFamily="1" charset="-128"/>
              </a:rPr>
              <a:t>」は手袋３枚、つなぎ服３枚、靴下３枚、長靴</a:t>
            </a:r>
            <a:endParaRPr kumimoji="1" lang="ja-JP" altLang="en-US" sz="2000" b="1" dirty="0">
              <a:solidFill>
                <a:srgbClr val="FF0000"/>
              </a:solidFill>
              <a:ea typeface="ＤＦ平成ゴシック体W5" panose="02010609000101010101" pitchFamily="1" charset="-128"/>
            </a:endParaRPr>
          </a:p>
        </p:txBody>
      </p:sp>
    </p:spTree>
    <p:extLst>
      <p:ext uri="{BB962C8B-B14F-4D97-AF65-F5344CB8AC3E}">
        <p14:creationId xmlns:p14="http://schemas.microsoft.com/office/powerpoint/2010/main" val="32446008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74638"/>
            <a:ext cx="8507288" cy="1138138"/>
          </a:xfrm>
        </p:spPr>
        <p:txBody>
          <a:bodyPr>
            <a:noAutofit/>
          </a:bodyPr>
          <a:lstStyle/>
          <a:p>
            <a:pPr lvl="1" algn="ctr"/>
            <a:r>
              <a:rPr kumimoji="1" lang="ja-JP" altLang="en-US" sz="4000" b="1" dirty="0" smtClean="0"/>
              <a:t>「</a:t>
            </a:r>
            <a:r>
              <a:rPr kumimoji="1" lang="ja-JP" altLang="en-US" sz="4000" dirty="0" smtClean="0">
                <a:ea typeface="ＤＦ平成ゴシック体W5" panose="02010609000101010101" pitchFamily="1" charset="-128"/>
              </a:rPr>
              <a:t>労働者２万４千人確保」の大嘘と</a:t>
            </a:r>
            <a:br>
              <a:rPr kumimoji="1" lang="ja-JP" altLang="en-US" sz="4000" dirty="0" smtClean="0">
                <a:ea typeface="ＤＦ平成ゴシック体W5" panose="02010609000101010101" pitchFamily="1" charset="-128"/>
              </a:rPr>
            </a:br>
            <a:r>
              <a:rPr kumimoji="1" lang="ja-JP" altLang="en-US" sz="2400" b="1" dirty="0" smtClean="0">
                <a:solidFill>
                  <a:srgbClr val="FF0000"/>
                </a:solidFill>
                <a:ea typeface="ＤＦ平成ゴシック体W5" panose="02010609000101010101" pitchFamily="1" charset="-128"/>
              </a:rPr>
              <a:t>スペインと日系ブラジル人向け求人始まる</a:t>
            </a:r>
            <a:r>
              <a:rPr kumimoji="1" lang="ja-JP" altLang="en-US" sz="4000" dirty="0" smtClean="0">
                <a:solidFill>
                  <a:srgbClr val="FF0000"/>
                </a:solidFill>
              </a:rPr>
              <a:t/>
            </a:r>
            <a:br>
              <a:rPr kumimoji="1" lang="ja-JP" altLang="en-US" sz="4000" dirty="0" smtClean="0">
                <a:solidFill>
                  <a:srgbClr val="FF0000"/>
                </a:solidFill>
              </a:rPr>
            </a:br>
            <a:endParaRPr kumimoji="1" lang="ja-JP" altLang="en-US" sz="4000" dirty="0">
              <a:solidFill>
                <a:srgbClr val="FF0000"/>
              </a:solidFill>
            </a:endParaRPr>
          </a:p>
        </p:txBody>
      </p:sp>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4917056" y="1700808"/>
            <a:ext cx="3789401" cy="4824536"/>
          </a:xfrm>
          <a:prstGeom prst="rect">
            <a:avLst/>
          </a:prstGeom>
        </p:spPr>
      </p:pic>
      <p:pic>
        <p:nvPicPr>
          <p:cNvPr id="5"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2924944"/>
            <a:ext cx="4176464" cy="3672408"/>
          </a:xfrm>
          <a:prstGeom prst="rect">
            <a:avLst/>
          </a:prstGeom>
        </p:spPr>
      </p:pic>
      <p:sp>
        <p:nvSpPr>
          <p:cNvPr id="6" name="テキスト ボックス 5"/>
          <p:cNvSpPr txBox="1"/>
          <p:nvPr/>
        </p:nvSpPr>
        <p:spPr>
          <a:xfrm>
            <a:off x="107504" y="1437744"/>
            <a:ext cx="4752528" cy="1323439"/>
          </a:xfrm>
          <a:prstGeom prst="rect">
            <a:avLst/>
          </a:prstGeom>
          <a:noFill/>
        </p:spPr>
        <p:txBody>
          <a:bodyPr wrap="square" rtlCol="0">
            <a:spAutoFit/>
          </a:bodyPr>
          <a:lstStyle/>
          <a:p>
            <a:r>
              <a:rPr kumimoji="1" lang="ja-JP" altLang="en-US" sz="2000" dirty="0" smtClean="0">
                <a:solidFill>
                  <a:srgbClr val="FF0000"/>
                </a:solidFill>
                <a:latin typeface="HGP平成角ｺﾞｼｯｸ体W5" pitchFamily="50" charset="-128"/>
                <a:ea typeface="HGP平成角ｺﾞｼｯｸ体W5" pitchFamily="50" charset="-128"/>
              </a:rPr>
              <a:t>・廃棄物除去／２０㌔圏内／日当３万円／　</a:t>
            </a:r>
          </a:p>
          <a:p>
            <a:r>
              <a:rPr lang="ja-JP" altLang="en-US" sz="2000" dirty="0">
                <a:solidFill>
                  <a:srgbClr val="FF0000"/>
                </a:solidFill>
                <a:latin typeface="HGP平成角ｺﾞｼｯｸ体W5" pitchFamily="50" charset="-128"/>
                <a:ea typeface="HGP平成角ｺﾞｼｯｸ体W5" pitchFamily="50" charset="-128"/>
              </a:rPr>
              <a:t>　</a:t>
            </a:r>
            <a:r>
              <a:rPr kumimoji="1" lang="ja-JP" altLang="en-US" sz="2000" dirty="0" smtClean="0">
                <a:solidFill>
                  <a:srgbClr val="FF0000"/>
                </a:solidFill>
                <a:latin typeface="HGP平成角ｺﾞｼｯｸ体W5" pitchFamily="50" charset="-128"/>
                <a:ea typeface="HGP平成角ｺﾞｼｯｸ体W5" pitchFamily="50" charset="-128"/>
              </a:rPr>
              <a:t>１日２時間。</a:t>
            </a:r>
          </a:p>
          <a:p>
            <a:r>
              <a:rPr lang="ja-JP" altLang="en-US" sz="2000" dirty="0" smtClean="0">
                <a:solidFill>
                  <a:srgbClr val="FF0000"/>
                </a:solidFill>
                <a:latin typeface="HGP平成角ｺﾞｼｯｸ体W5" pitchFamily="50" charset="-128"/>
                <a:ea typeface="HGP平成角ｺﾞｼｯｸ体W5" pitchFamily="50" charset="-128"/>
              </a:rPr>
              <a:t>・廃棄物除去／安全な場所／日当１万円</a:t>
            </a:r>
          </a:p>
          <a:p>
            <a:r>
              <a:rPr lang="ja-JP" altLang="en-US" sz="2000" dirty="0">
                <a:solidFill>
                  <a:srgbClr val="FF0000"/>
                </a:solidFill>
                <a:latin typeface="HGP平成角ｺﾞｼｯｸ体W5" pitchFamily="50" charset="-128"/>
                <a:ea typeface="HGP平成角ｺﾞｼｯｸ体W5" pitchFamily="50" charset="-128"/>
              </a:rPr>
              <a:t>　</a:t>
            </a:r>
            <a:r>
              <a:rPr lang="ja-JP" altLang="en-US" sz="2000" dirty="0" smtClean="0">
                <a:solidFill>
                  <a:srgbClr val="FF0000"/>
                </a:solidFill>
                <a:latin typeface="HGP平成角ｺﾞｼｯｸ体W5" pitchFamily="50" charset="-128"/>
                <a:ea typeface="HGP平成角ｺﾞｼｯｸ体W5" pitchFamily="50" charset="-128"/>
              </a:rPr>
              <a:t>～１万２千円／日曜休・住宅３食付き</a:t>
            </a:r>
            <a:r>
              <a:rPr lang="ja-JP" altLang="en-US" sz="2000" dirty="0">
                <a:solidFill>
                  <a:srgbClr val="FF0000"/>
                </a:solidFill>
                <a:latin typeface="HGP平成角ｺﾞｼｯｸ体W5" pitchFamily="50" charset="-128"/>
                <a:ea typeface="HGP平成角ｺﾞｼｯｸ体W5" pitchFamily="50" charset="-128"/>
              </a:rPr>
              <a:t>。</a:t>
            </a:r>
            <a:endParaRPr lang="en-US" altLang="ja-JP" sz="2000" dirty="0" smtClean="0">
              <a:solidFill>
                <a:srgbClr val="FF0000"/>
              </a:solidFill>
              <a:latin typeface="HGP平成角ｺﾞｼｯｸ体W5" pitchFamily="50" charset="-128"/>
              <a:ea typeface="HGP平成角ｺﾞｼｯｸ体W5" pitchFamily="50" charset="-128"/>
            </a:endParaRPr>
          </a:p>
        </p:txBody>
      </p:sp>
    </p:spTree>
    <p:extLst>
      <p:ext uri="{BB962C8B-B14F-4D97-AF65-F5344CB8AC3E}">
        <p14:creationId xmlns:p14="http://schemas.microsoft.com/office/powerpoint/2010/main" val="39949157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noGrp="1"/>
          </p:cNvSpPr>
          <p:nvPr>
            <p:ph idx="4294967295"/>
          </p:nvPr>
        </p:nvSpPr>
        <p:spPr>
          <a:xfrm>
            <a:off x="395536" y="1268760"/>
            <a:ext cx="8424936" cy="5400600"/>
          </a:xfrm>
          <a:prstGeom prst="rect">
            <a:avLst/>
          </a:prstGeom>
        </p:spPr>
        <p:txBody>
          <a:bodyPr vert="horz" lIns="91440" tIns="45720" rIns="91440" bIns="45720" rtlCol="0">
            <a:normAutofit fontScale="25000" lnSpcReduction="20000"/>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indent="0" algn="ctr">
              <a:buFont typeface="Arial" pitchFamily="34" charset="0"/>
              <a:buNone/>
            </a:pPr>
            <a:endParaRPr lang="en-US" altLang="ja-JP" sz="4300" dirty="0" smtClean="0"/>
          </a:p>
          <a:p>
            <a:pPr marL="0" indent="0">
              <a:buFont typeface="Arial" pitchFamily="34" charset="0"/>
              <a:buNone/>
            </a:pPr>
            <a:r>
              <a:rPr lang="ja-JP" altLang="en-US" sz="16000" b="1" dirty="0" smtClean="0">
                <a:solidFill>
                  <a:schemeClr val="tx2">
                    <a:lumMod val="75000"/>
                  </a:schemeClr>
                </a:solidFill>
                <a:latin typeface="HGS平成角ｺﾞｼｯｸ体W5" panose="020B0600000000000000" pitchFamily="50" charset="-128"/>
                <a:ea typeface="HGS平成角ｺﾞｼｯｸ体W5" panose="020B0600000000000000" pitchFamily="50" charset="-128"/>
              </a:rPr>
              <a:t>１．国の３つの政策を許さない闘い</a:t>
            </a:r>
          </a:p>
          <a:p>
            <a:pPr marL="0" indent="0">
              <a:buFont typeface="Arial" pitchFamily="34" charset="0"/>
              <a:buNone/>
            </a:pPr>
            <a:r>
              <a:rPr lang="ja-JP" altLang="en-US" sz="14400" dirty="0" smtClean="0">
                <a:solidFill>
                  <a:srgbClr val="FF0000"/>
                </a:solidFill>
              </a:rPr>
              <a:t>　</a:t>
            </a:r>
            <a:r>
              <a:rPr lang="ja-JP" altLang="en-US" sz="14400" b="1" dirty="0" smtClean="0">
                <a:solidFill>
                  <a:srgbClr val="FF0000"/>
                </a:solidFill>
                <a:latin typeface="HGS平成角ｺﾞｼｯｸ体W5" panose="020B0600000000000000" pitchFamily="50" charset="-128"/>
                <a:ea typeface="HGS平成角ｺﾞｼｯｸ体W5" panose="020B0600000000000000" pitchFamily="50" charset="-128"/>
              </a:rPr>
              <a:t>①過酷事故の風化政策</a:t>
            </a:r>
            <a:endParaRPr lang="en-US" altLang="ja-JP" sz="14400" b="1" dirty="0" smtClean="0">
              <a:solidFill>
                <a:srgbClr val="FF0000"/>
              </a:solidFill>
              <a:latin typeface="HGS平成角ｺﾞｼｯｸ体W5" panose="020B0600000000000000" pitchFamily="50" charset="-128"/>
              <a:ea typeface="HGS平成角ｺﾞｼｯｸ体W5" panose="020B0600000000000000" pitchFamily="50" charset="-128"/>
            </a:endParaRPr>
          </a:p>
          <a:p>
            <a:pPr marL="0" indent="0">
              <a:buFont typeface="Arial" pitchFamily="34" charset="0"/>
              <a:buNone/>
            </a:pPr>
            <a:r>
              <a:rPr lang="ja-JP" altLang="en-US" sz="12800" dirty="0" smtClean="0"/>
              <a:t>　</a:t>
            </a:r>
            <a:r>
              <a:rPr lang="ja-JP" altLang="en-US" sz="11200" b="1" dirty="0" smtClean="0">
                <a:latin typeface="HGS平成角ｺﾞｼｯｸ体W5" panose="020B0600000000000000" pitchFamily="50" charset="-128"/>
                <a:ea typeface="HGS平成角ｺﾞｼｯｸ体W5" panose="020B0600000000000000" pitchFamily="50" charset="-128"/>
              </a:rPr>
              <a:t>収束宣言や原発再稼働、報道の減少、原発輸出</a:t>
            </a:r>
          </a:p>
          <a:p>
            <a:pPr marL="0" indent="0">
              <a:buFont typeface="Arial" pitchFamily="34" charset="0"/>
              <a:buNone/>
            </a:pPr>
            <a:r>
              <a:rPr lang="ja-JP" altLang="en-US" sz="14400" dirty="0" smtClean="0">
                <a:solidFill>
                  <a:srgbClr val="FF0000"/>
                </a:solidFill>
              </a:rPr>
              <a:t>　</a:t>
            </a:r>
            <a:r>
              <a:rPr lang="ja-JP" altLang="en-US" sz="14400" b="1" dirty="0" smtClean="0">
                <a:solidFill>
                  <a:srgbClr val="FF0000"/>
                </a:solidFill>
                <a:latin typeface="HGS平成角ｺﾞｼｯｸ体W5" panose="020B0600000000000000" pitchFamily="50" charset="-128"/>
                <a:ea typeface="HGS平成角ｺﾞｼｯｸ体W5" panose="020B0600000000000000" pitchFamily="50" charset="-128"/>
              </a:rPr>
              <a:t>②過酷事故の過小評価</a:t>
            </a:r>
          </a:p>
          <a:p>
            <a:pPr marL="0" indent="0">
              <a:buFont typeface="Arial" pitchFamily="34" charset="0"/>
              <a:buNone/>
            </a:pPr>
            <a:r>
              <a:rPr lang="ja-JP" altLang="en-US" sz="12800" dirty="0" smtClean="0"/>
              <a:t>　</a:t>
            </a:r>
            <a:r>
              <a:rPr lang="ja-JP" altLang="en-US" sz="11200" b="1" dirty="0" smtClean="0">
                <a:latin typeface="HGS平成角ｺﾞｼｯｸ体W5" panose="020B0600000000000000" pitchFamily="50" charset="-128"/>
                <a:ea typeface="HGS平成角ｺﾞｼｯｸ体W5" panose="020B0600000000000000" pitchFamily="50" charset="-128"/>
              </a:rPr>
              <a:t>「</a:t>
            </a:r>
            <a:r>
              <a:rPr lang="ja-JP" altLang="en-US" sz="11200" b="1" dirty="0">
                <a:latin typeface="HGS平成角ｺﾞｼｯｸ体W5" panose="020B0600000000000000" pitchFamily="50" charset="-128"/>
                <a:ea typeface="HGS平成角ｺﾞｼｯｸ体W5" panose="020B0600000000000000" pitchFamily="50" charset="-128"/>
              </a:rPr>
              <a:t>放射線</a:t>
            </a:r>
            <a:r>
              <a:rPr lang="ja-JP" altLang="en-US" sz="11200" b="1" dirty="0" smtClean="0">
                <a:latin typeface="HGS平成角ｺﾞｼｯｸ体W5" panose="020B0600000000000000" pitchFamily="50" charset="-128"/>
                <a:ea typeface="HGS平成角ｺﾞｼｯｸ体W5" panose="020B0600000000000000" pitchFamily="50" charset="-128"/>
              </a:rPr>
              <a:t>の影響はクヨクヨした人に来る」</a:t>
            </a:r>
            <a:r>
              <a:rPr lang="en-US" altLang="ja-JP" sz="11200" b="1" dirty="0" smtClean="0">
                <a:latin typeface="HGS平成角ｺﾞｼｯｸ体W5" panose="020B0600000000000000" pitchFamily="50" charset="-128"/>
                <a:ea typeface="HGS平成角ｺﾞｼｯｸ体W5" panose="020B0600000000000000" pitchFamily="50" charset="-128"/>
              </a:rPr>
              <a:t> </a:t>
            </a:r>
            <a:r>
              <a:rPr lang="ja-JP" altLang="en-US" sz="9600" b="1" dirty="0" smtClean="0">
                <a:latin typeface="HGS平成角ｺﾞｼｯｸ体W5" panose="020B0600000000000000" pitchFamily="50" charset="-128"/>
                <a:ea typeface="HGS平成角ｺﾞｼｯｸ体W5" panose="020B0600000000000000" pitchFamily="50" charset="-128"/>
              </a:rPr>
              <a:t>山下俊　</a:t>
            </a:r>
          </a:p>
          <a:p>
            <a:pPr marL="0" indent="0">
              <a:buFont typeface="Arial" pitchFamily="34" charset="0"/>
              <a:buNone/>
            </a:pPr>
            <a:r>
              <a:rPr lang="ja-JP" altLang="en-US" sz="9600" b="1" dirty="0">
                <a:latin typeface="HGS平成角ｺﾞｼｯｸ体W5" panose="020B0600000000000000" pitchFamily="50" charset="-128"/>
                <a:ea typeface="HGS平成角ｺﾞｼｯｸ体W5" panose="020B0600000000000000" pitchFamily="50" charset="-128"/>
              </a:rPr>
              <a:t>　</a:t>
            </a:r>
            <a:r>
              <a:rPr lang="ja-JP" altLang="en-US" sz="9600" b="1" dirty="0" smtClean="0">
                <a:latin typeface="HGS平成角ｺﾞｼｯｸ体W5" panose="020B0600000000000000" pitchFamily="50" charset="-128"/>
                <a:ea typeface="HGS平成角ｺﾞｼｯｸ体W5" panose="020B0600000000000000" pitchFamily="50" charset="-128"/>
              </a:rPr>
              <a:t>　一前福島医大副学長、県放射線健康リスク管理ｱﾄﾞﾊﾞｲｻﾞｰ</a:t>
            </a:r>
            <a:endParaRPr lang="ja-JP" altLang="en-US" sz="9600" b="1" dirty="0">
              <a:latin typeface="HGS平成角ｺﾞｼｯｸ体W5" panose="020B0600000000000000" pitchFamily="50" charset="-128"/>
              <a:ea typeface="HGS平成角ｺﾞｼｯｸ体W5" panose="020B0600000000000000" pitchFamily="50" charset="-128"/>
            </a:endParaRPr>
          </a:p>
          <a:p>
            <a:pPr marL="0" indent="0">
              <a:buFont typeface="Arial" pitchFamily="34" charset="0"/>
              <a:buNone/>
            </a:pPr>
            <a:r>
              <a:rPr lang="ja-JP" altLang="en-US" sz="14400" dirty="0" smtClean="0">
                <a:solidFill>
                  <a:srgbClr val="FF0000"/>
                </a:solidFill>
              </a:rPr>
              <a:t>　</a:t>
            </a:r>
            <a:r>
              <a:rPr lang="ja-JP" altLang="en-US" sz="14400" b="1" dirty="0" smtClean="0">
                <a:solidFill>
                  <a:srgbClr val="FF0000"/>
                </a:solidFill>
                <a:latin typeface="HGS平成角ｺﾞｼｯｸ体W5" panose="020B0600000000000000" pitchFamily="50" charset="-128"/>
                <a:ea typeface="HGS平成角ｺﾞｼｯｸ体W5" panose="020B0600000000000000" pitchFamily="50" charset="-128"/>
              </a:rPr>
              <a:t>③放射能とガンの因果関係の否定</a:t>
            </a:r>
          </a:p>
          <a:p>
            <a:pPr marL="0" indent="0" algn="r">
              <a:buFont typeface="Arial" pitchFamily="34" charset="0"/>
              <a:buNone/>
            </a:pPr>
            <a:r>
              <a:rPr lang="ja-JP" altLang="en-US" sz="11200" dirty="0" smtClean="0">
                <a:solidFill>
                  <a:srgbClr val="C00000"/>
                </a:solidFill>
              </a:rPr>
              <a:t>　　　</a:t>
            </a:r>
            <a:r>
              <a:rPr lang="ja-JP" altLang="en-US" sz="11200" b="1" dirty="0" smtClean="0">
                <a:solidFill>
                  <a:srgbClr val="FF0000"/>
                </a:solidFill>
                <a:latin typeface="HGS平成角ｺﾞｼｯｸ体W5" panose="020B0600000000000000" pitchFamily="50" charset="-128"/>
                <a:ea typeface="HGS平成角ｺﾞｼｯｸ体W5" panose="020B0600000000000000" pitchFamily="50" charset="-128"/>
              </a:rPr>
              <a:t>「県民の</a:t>
            </a:r>
            <a:r>
              <a:rPr lang="ja-JP" altLang="en-US" sz="11200" b="1" u="sng" dirty="0" smtClean="0">
                <a:solidFill>
                  <a:srgbClr val="FF0000"/>
                </a:solidFill>
                <a:latin typeface="HGS平成角ｺﾞｼｯｸ体W5" panose="020B0600000000000000" pitchFamily="50" charset="-128"/>
                <a:ea typeface="HGS平成角ｺﾞｼｯｸ体W5" panose="020B0600000000000000" pitchFamily="50" charset="-128"/>
              </a:rPr>
              <a:t>健康不安の解消</a:t>
            </a:r>
            <a:r>
              <a:rPr lang="ja-JP" altLang="en-US" sz="11200" b="1" dirty="0" smtClean="0">
                <a:solidFill>
                  <a:srgbClr val="FF0000"/>
                </a:solidFill>
                <a:latin typeface="HGS平成角ｺﾞｼｯｸ体W5" panose="020B0600000000000000" pitchFamily="50" charset="-128"/>
                <a:ea typeface="HGS平成角ｺﾞｼｯｸ体W5" panose="020B0600000000000000" pitchFamily="50" charset="-128"/>
              </a:rPr>
              <a:t>・・</a:t>
            </a:r>
            <a:r>
              <a:rPr lang="ja-JP" altLang="en-US" sz="11200" dirty="0" smtClean="0">
                <a:solidFill>
                  <a:srgbClr val="FF0000"/>
                </a:solidFill>
              </a:rPr>
              <a:t>・」</a:t>
            </a:r>
            <a:r>
              <a:rPr lang="ja-JP" altLang="en-US" sz="11200" b="1" dirty="0" smtClean="0">
                <a:latin typeface="HGS平成角ｺﾞｼｯｸ体W5" panose="020B0600000000000000" pitchFamily="50" charset="-128"/>
                <a:ea typeface="HGS平成角ｺﾞｼｯｸ体W5" panose="020B0600000000000000" pitchFamily="50" charset="-128"/>
              </a:rPr>
              <a:t>「</a:t>
            </a:r>
            <a:r>
              <a:rPr lang="ja-JP" altLang="en-US" sz="11200" dirty="0" smtClean="0">
                <a:ea typeface="ＤＦ平成ゴシック体W5" pitchFamily="1" charset="-128"/>
              </a:rPr>
              <a:t>県民健康</a:t>
            </a:r>
          </a:p>
          <a:p>
            <a:pPr marL="0" indent="0">
              <a:buFont typeface="Arial" pitchFamily="34" charset="0"/>
              <a:buNone/>
            </a:pPr>
            <a:r>
              <a:rPr lang="ja-JP" altLang="en-US" sz="11200" dirty="0" smtClean="0">
                <a:ea typeface="ＤＦ平成ゴシック体W5" pitchFamily="1" charset="-128"/>
              </a:rPr>
              <a:t>　　管理調査委員会」設立要綱に記されていた。　</a:t>
            </a:r>
            <a:endParaRPr lang="ja-JP" altLang="en-US" sz="11200" dirty="0">
              <a:ea typeface="ＤＦ平成ゴシック体W5" pitchFamily="1" charset="-128"/>
            </a:endParaRPr>
          </a:p>
        </p:txBody>
      </p:sp>
      <p:sp>
        <p:nvSpPr>
          <p:cNvPr id="5" name="タイトル 1"/>
          <p:cNvSpPr>
            <a:spLocks noGrp="1"/>
          </p:cNvSpPr>
          <p:nvPr>
            <p:ph type="title"/>
          </p:nvPr>
        </p:nvSpPr>
        <p:spPr>
          <a:xfrm>
            <a:off x="457200" y="476672"/>
            <a:ext cx="8229600" cy="792088"/>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6000" dirty="0" smtClean="0">
                <a:solidFill>
                  <a:schemeClr val="bg2">
                    <a:lumMod val="25000"/>
                  </a:schemeClr>
                </a:solidFill>
                <a:ea typeface="ＤＦ特太ゴシック体" pitchFamily="1" charset="-128"/>
              </a:rPr>
              <a:t>原発</a:t>
            </a:r>
            <a:r>
              <a:rPr lang="ja-JP" altLang="en-US" sz="6000" dirty="0">
                <a:solidFill>
                  <a:schemeClr val="bg2">
                    <a:lumMod val="25000"/>
                  </a:schemeClr>
                </a:solidFill>
                <a:ea typeface="ＤＦ特太ゴシック体" pitchFamily="1" charset="-128"/>
              </a:rPr>
              <a:t>なき日本を</a:t>
            </a:r>
            <a:r>
              <a:rPr lang="ja-JP" altLang="en-US" sz="6000" dirty="0" smtClean="0">
                <a:solidFill>
                  <a:schemeClr val="bg2">
                    <a:lumMod val="25000"/>
                  </a:schemeClr>
                </a:solidFill>
                <a:ea typeface="ＤＦ特太ゴシック体" pitchFamily="1" charset="-128"/>
              </a:rPr>
              <a:t>めざして</a:t>
            </a:r>
            <a:r>
              <a:rPr lang="ja-JP" altLang="en-US" sz="6000" dirty="0" smtClean="0">
                <a:solidFill>
                  <a:srgbClr val="00B050"/>
                </a:solidFill>
                <a:ea typeface="ＤＦ特太ゴシック体" pitchFamily="1" charset="-128"/>
              </a:rPr>
              <a:t/>
            </a:r>
            <a:br>
              <a:rPr lang="ja-JP" altLang="en-US" sz="6000" dirty="0" smtClean="0">
                <a:solidFill>
                  <a:srgbClr val="00B050"/>
                </a:solidFill>
                <a:ea typeface="ＤＦ特太ゴシック体" pitchFamily="1" charset="-128"/>
              </a:rPr>
            </a:br>
            <a:endParaRPr kumimoji="1" lang="ja-JP" altLang="en-US" sz="2200" dirty="0">
              <a:solidFill>
                <a:srgbClr val="00B050"/>
              </a:solidFill>
              <a:ea typeface="ＤＦ特太ゴシック体" pitchFamily="1" charset="-128"/>
            </a:endParaRPr>
          </a:p>
        </p:txBody>
      </p:sp>
    </p:spTree>
    <p:extLst>
      <p:ext uri="{BB962C8B-B14F-4D97-AF65-F5344CB8AC3E}">
        <p14:creationId xmlns:p14="http://schemas.microsoft.com/office/powerpoint/2010/main" val="13070364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640960" cy="634082"/>
          </a:xfrm>
        </p:spPr>
        <p:txBody>
          <a:bodyPr>
            <a:noAutofit/>
          </a:bodyPr>
          <a:lstStyle/>
          <a:p>
            <a:pPr lvl="1" algn="ctr"/>
            <a:r>
              <a:rPr kumimoji="1" lang="ja-JP" altLang="en-US" sz="3600" dirty="0" smtClean="0"/>
              <a:t>２．日本は原発があっならない国</a:t>
            </a:r>
            <a:endParaRPr kumimoji="1" lang="ja-JP" altLang="en-US" sz="3600" dirty="0"/>
          </a:p>
        </p:txBody>
      </p:sp>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683568" y="980728"/>
            <a:ext cx="7920880" cy="5651069"/>
          </a:xfrm>
          <a:prstGeom prst="rect">
            <a:avLst/>
          </a:prstGeom>
        </p:spPr>
      </p:pic>
    </p:spTree>
    <p:extLst>
      <p:ext uri="{BB962C8B-B14F-4D97-AF65-F5344CB8AC3E}">
        <p14:creationId xmlns:p14="http://schemas.microsoft.com/office/powerpoint/2010/main" val="4876155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p:cNvSpPr>
            <a:spLocks noGrp="1"/>
          </p:cNvSpPr>
          <p:nvPr>
            <p:ph idx="4294967295"/>
          </p:nvPr>
        </p:nvSpPr>
        <p:spPr>
          <a:xfrm>
            <a:off x="473682" y="576537"/>
            <a:ext cx="8229600" cy="6033500"/>
          </a:xfrm>
          <a:prstGeom prst="rect">
            <a:avLst/>
          </a:prstGeom>
        </p:spPr>
        <p:txBody>
          <a:bodyPr>
            <a:normAutofit/>
          </a:bodyPr>
          <a:lstStyle/>
          <a:p>
            <a:pPr marL="0" indent="0">
              <a:buNone/>
            </a:pPr>
            <a:r>
              <a:rPr lang="ja-JP" altLang="en-US" sz="2800" dirty="0" smtClean="0">
                <a:solidFill>
                  <a:schemeClr val="tx2"/>
                </a:solidFill>
                <a:ea typeface="ＤＨＰ平成ゴシックW5" panose="02010601000101010101" pitchFamily="2" charset="-128"/>
              </a:rPr>
              <a:t>３．福島</a:t>
            </a:r>
            <a:r>
              <a:rPr lang="ja-JP" altLang="en-US" sz="2800" dirty="0">
                <a:solidFill>
                  <a:schemeClr val="tx2"/>
                </a:solidFill>
                <a:ea typeface="ＤＨＰ平成ゴシックW5" panose="02010601000101010101" pitchFamily="2" charset="-128"/>
              </a:rPr>
              <a:t>第一原発２基　</a:t>
            </a:r>
            <a:r>
              <a:rPr lang="ja-JP" altLang="en-US" sz="2800" dirty="0" smtClean="0">
                <a:solidFill>
                  <a:schemeClr val="tx2"/>
                </a:solidFill>
                <a:ea typeface="ＤＨＰ平成ゴシックW5" panose="02010601000101010101" pitchFamily="2" charset="-128"/>
              </a:rPr>
              <a:t>同</a:t>
            </a:r>
          </a:p>
          <a:p>
            <a:pPr marL="0" indent="0">
              <a:buNone/>
            </a:pPr>
            <a:r>
              <a:rPr lang="ja-JP" altLang="en-US" sz="2800" dirty="0" smtClean="0">
                <a:solidFill>
                  <a:schemeClr val="tx2"/>
                </a:solidFill>
                <a:ea typeface="ＤＨＰ平成ゴシックW5" panose="02010601000101010101" pitchFamily="2" charset="-128"/>
              </a:rPr>
              <a:t>　　第二原発４基をはじめ</a:t>
            </a:r>
          </a:p>
          <a:p>
            <a:pPr marL="0" indent="0">
              <a:buNone/>
            </a:pPr>
            <a:r>
              <a:rPr lang="ja-JP" altLang="en-US" sz="2800" dirty="0">
                <a:solidFill>
                  <a:schemeClr val="tx2"/>
                </a:solidFill>
                <a:ea typeface="ＤＨＰ平成ゴシックW5" panose="02010601000101010101" pitchFamily="2" charset="-128"/>
              </a:rPr>
              <a:t>　</a:t>
            </a:r>
            <a:r>
              <a:rPr lang="ja-JP" altLang="en-US" sz="2800" dirty="0" smtClean="0">
                <a:solidFill>
                  <a:schemeClr val="tx2"/>
                </a:solidFill>
                <a:ea typeface="ＤＨＰ平成ゴシックW5" panose="02010601000101010101" pitchFamily="2" charset="-128"/>
              </a:rPr>
              <a:t>　「原発なき日本」へ。</a:t>
            </a:r>
          </a:p>
          <a:p>
            <a:pPr marL="0" indent="0">
              <a:buNone/>
            </a:pPr>
            <a:r>
              <a:rPr lang="ja-JP" altLang="en-US" sz="2800" dirty="0" smtClean="0">
                <a:solidFill>
                  <a:schemeClr val="tx2"/>
                </a:solidFill>
                <a:ea typeface="ＤＨＰ平成ゴシックW5" panose="02010601000101010101" pitchFamily="2" charset="-128"/>
              </a:rPr>
              <a:t>４．国・東電・学者など原</a:t>
            </a:r>
            <a:endParaRPr lang="en-US" altLang="ja-JP" sz="2800" dirty="0" smtClean="0">
              <a:solidFill>
                <a:schemeClr val="tx2"/>
              </a:solidFill>
              <a:ea typeface="ＤＨＰ平成ゴシックW5" panose="02010601000101010101" pitchFamily="2" charset="-128"/>
            </a:endParaRPr>
          </a:p>
          <a:p>
            <a:pPr marL="0" indent="0">
              <a:buNone/>
            </a:pPr>
            <a:r>
              <a:rPr lang="ja-JP" altLang="en-US" sz="2800" dirty="0">
                <a:solidFill>
                  <a:schemeClr val="tx2"/>
                </a:solidFill>
                <a:ea typeface="ＤＨＰ平成ゴシックW5" panose="02010601000101010101" pitchFamily="2" charset="-128"/>
              </a:rPr>
              <a:t>　</a:t>
            </a:r>
            <a:r>
              <a:rPr lang="ja-JP" altLang="en-US" sz="2800" dirty="0" smtClean="0">
                <a:solidFill>
                  <a:schemeClr val="tx2"/>
                </a:solidFill>
                <a:ea typeface="ＤＨＰ平成ゴシックW5" panose="02010601000101010101" pitchFamily="2" charset="-128"/>
              </a:rPr>
              <a:t>　発</a:t>
            </a:r>
            <a:r>
              <a:rPr lang="ja-JP" altLang="en-US" sz="2800" dirty="0">
                <a:solidFill>
                  <a:schemeClr val="tx2"/>
                </a:solidFill>
                <a:ea typeface="ＤＨＰ平成ゴシックW5" panose="02010601000101010101" pitchFamily="2" charset="-128"/>
              </a:rPr>
              <a:t>を推進</a:t>
            </a:r>
            <a:r>
              <a:rPr lang="ja-JP" altLang="en-US" sz="2800" dirty="0" smtClean="0">
                <a:solidFill>
                  <a:schemeClr val="tx2"/>
                </a:solidFill>
                <a:ea typeface="ＤＨＰ平成ゴシックW5" panose="02010601000101010101" pitchFamily="2" charset="-128"/>
              </a:rPr>
              <a:t>して</a:t>
            </a:r>
            <a:r>
              <a:rPr lang="ja-JP" altLang="en-US" sz="2800" dirty="0">
                <a:solidFill>
                  <a:schemeClr val="tx2"/>
                </a:solidFill>
                <a:ea typeface="ＤＨＰ平成ゴシックW5" panose="02010601000101010101" pitchFamily="2" charset="-128"/>
              </a:rPr>
              <a:t>きた</a:t>
            </a:r>
            <a:r>
              <a:rPr lang="ja-JP" altLang="en-US" sz="2800" dirty="0" smtClean="0">
                <a:solidFill>
                  <a:schemeClr val="tx2"/>
                </a:solidFill>
                <a:ea typeface="ＤＨＰ平成ゴシックW5" panose="02010601000101010101" pitchFamily="2" charset="-128"/>
              </a:rPr>
              <a:t>人々</a:t>
            </a:r>
            <a:endParaRPr lang="en-US" altLang="ja-JP" sz="2800" dirty="0" smtClean="0">
              <a:solidFill>
                <a:schemeClr val="tx2"/>
              </a:solidFill>
              <a:ea typeface="ＤＨＰ平成ゴシックW5" panose="02010601000101010101" pitchFamily="2" charset="-128"/>
            </a:endParaRPr>
          </a:p>
          <a:p>
            <a:pPr marL="0" indent="0">
              <a:buNone/>
            </a:pPr>
            <a:r>
              <a:rPr lang="ja-JP" altLang="en-US" sz="2800" dirty="0" smtClean="0">
                <a:solidFill>
                  <a:schemeClr val="tx2"/>
                </a:solidFill>
                <a:ea typeface="ＤＨＰ平成ゴシックW5" panose="02010601000101010101" pitchFamily="2" charset="-128"/>
              </a:rPr>
              <a:t>　　の</a:t>
            </a:r>
            <a:r>
              <a:rPr lang="ja-JP" altLang="en-US" sz="2800" dirty="0">
                <a:solidFill>
                  <a:schemeClr val="tx2"/>
                </a:solidFill>
                <a:ea typeface="ＤＨＰ平成ゴシックW5" panose="02010601000101010101" pitchFamily="2" charset="-128"/>
              </a:rPr>
              <a:t>責任追及</a:t>
            </a:r>
            <a:r>
              <a:rPr lang="ja-JP" altLang="en-US" sz="2000" dirty="0">
                <a:solidFill>
                  <a:schemeClr val="tx2"/>
                </a:solidFill>
                <a:ea typeface="ＤＨＰ平成ゴシックW5" panose="02010601000101010101" pitchFamily="2" charset="-128"/>
              </a:rPr>
              <a:t>（</a:t>
            </a:r>
            <a:r>
              <a:rPr lang="ja-JP" altLang="en-US" sz="2000" dirty="0" smtClean="0">
                <a:solidFill>
                  <a:schemeClr val="tx2"/>
                </a:solidFill>
                <a:ea typeface="ＤＨＰ平成ゴシックW5" panose="02010601000101010101" pitchFamily="2" charset="-128"/>
              </a:rPr>
              <a:t>告訴・</a:t>
            </a:r>
            <a:r>
              <a:rPr lang="ja-JP" altLang="en-US" sz="2000" dirty="0">
                <a:solidFill>
                  <a:schemeClr val="tx2"/>
                </a:solidFill>
                <a:ea typeface="ＤＨＰ平成ゴシックW5" panose="02010601000101010101" pitchFamily="2" charset="-128"/>
              </a:rPr>
              <a:t>告発）</a:t>
            </a:r>
          </a:p>
          <a:p>
            <a:pPr marL="0" indent="0">
              <a:buNone/>
            </a:pPr>
            <a:r>
              <a:rPr lang="ja-JP" altLang="en-US" sz="2800" dirty="0" smtClean="0">
                <a:solidFill>
                  <a:schemeClr val="tx2"/>
                </a:solidFill>
                <a:ea typeface="ＤＨＰ平成ゴシックW5" panose="02010601000101010101" pitchFamily="2" charset="-128"/>
              </a:rPr>
              <a:t>５．</a:t>
            </a:r>
            <a:r>
              <a:rPr lang="ja-JP" altLang="en-US" sz="2800" dirty="0">
                <a:solidFill>
                  <a:schemeClr val="tx2"/>
                </a:solidFill>
                <a:ea typeface="ＤＨＰ平成ゴシックW5" panose="02010601000101010101" pitchFamily="2" charset="-128"/>
              </a:rPr>
              <a:t>被曝住民に特別</a:t>
            </a:r>
            <a:r>
              <a:rPr lang="ja-JP" altLang="en-US" sz="2800" dirty="0" smtClean="0">
                <a:solidFill>
                  <a:schemeClr val="tx2"/>
                </a:solidFill>
                <a:ea typeface="ＤＨＰ平成ゴシックW5" panose="02010601000101010101" pitchFamily="2" charset="-128"/>
              </a:rPr>
              <a:t>立法</a:t>
            </a:r>
            <a:endParaRPr lang="en-US" altLang="ja-JP" sz="2800" dirty="0" smtClean="0">
              <a:solidFill>
                <a:schemeClr val="tx2"/>
              </a:solidFill>
              <a:ea typeface="ＤＨＰ平成ゴシックW5" panose="02010601000101010101" pitchFamily="2" charset="-128"/>
            </a:endParaRPr>
          </a:p>
          <a:p>
            <a:pPr marL="0" indent="0">
              <a:buNone/>
            </a:pPr>
            <a:r>
              <a:rPr lang="ja-JP" altLang="en-US" sz="2800" dirty="0">
                <a:solidFill>
                  <a:schemeClr val="tx2"/>
                </a:solidFill>
                <a:ea typeface="ＤＨＰ平成ゴシックW5" panose="02010601000101010101" pitchFamily="2" charset="-128"/>
              </a:rPr>
              <a:t>　</a:t>
            </a:r>
            <a:r>
              <a:rPr lang="ja-JP" altLang="en-US" sz="2800" dirty="0" smtClean="0">
                <a:solidFill>
                  <a:schemeClr val="tx2"/>
                </a:solidFill>
                <a:ea typeface="ＤＨＰ平成ゴシックW5" panose="02010601000101010101" pitchFamily="2" charset="-128"/>
              </a:rPr>
              <a:t>　の制定（</a:t>
            </a:r>
            <a:r>
              <a:rPr lang="ja-JP" altLang="en-US" sz="2000" dirty="0">
                <a:solidFill>
                  <a:schemeClr val="tx2"/>
                </a:solidFill>
                <a:ea typeface="ＤＨＰ平成ゴシックW5" panose="02010601000101010101" pitchFamily="2" charset="-128"/>
              </a:rPr>
              <a:t>被曝手帳・</a:t>
            </a:r>
            <a:r>
              <a:rPr lang="ja-JP" altLang="en-US" sz="2000" dirty="0" smtClean="0">
                <a:solidFill>
                  <a:schemeClr val="tx2"/>
                </a:solidFill>
                <a:ea typeface="ＤＨＰ平成ゴシックW5" panose="02010601000101010101" pitchFamily="2" charset="-128"/>
              </a:rPr>
              <a:t>医療</a:t>
            </a:r>
            <a:endParaRPr lang="en-US" altLang="ja-JP" sz="2000" dirty="0" smtClean="0">
              <a:solidFill>
                <a:schemeClr val="tx2"/>
              </a:solidFill>
              <a:ea typeface="ＤＨＰ平成ゴシックW5" panose="02010601000101010101" pitchFamily="2" charset="-128"/>
            </a:endParaRPr>
          </a:p>
          <a:p>
            <a:pPr marL="0" indent="0">
              <a:buNone/>
            </a:pPr>
            <a:r>
              <a:rPr lang="ja-JP" altLang="en-US" sz="2000" dirty="0">
                <a:solidFill>
                  <a:schemeClr val="tx2"/>
                </a:solidFill>
                <a:ea typeface="ＤＨＰ平成ゴシックW5" panose="02010601000101010101" pitchFamily="2" charset="-128"/>
              </a:rPr>
              <a:t>　</a:t>
            </a:r>
            <a:r>
              <a:rPr lang="ja-JP" altLang="en-US" sz="2000" dirty="0" smtClean="0">
                <a:solidFill>
                  <a:schemeClr val="tx2"/>
                </a:solidFill>
                <a:ea typeface="ＤＨＰ平成ゴシックW5" panose="02010601000101010101" pitchFamily="2" charset="-128"/>
              </a:rPr>
              <a:t>　　費</a:t>
            </a:r>
            <a:r>
              <a:rPr lang="ja-JP" altLang="en-US" sz="2000" dirty="0">
                <a:solidFill>
                  <a:schemeClr val="tx2"/>
                </a:solidFill>
                <a:ea typeface="ＤＨＰ平成ゴシックW5" panose="02010601000101010101" pitchFamily="2" charset="-128"/>
              </a:rPr>
              <a:t>無料化・健康</a:t>
            </a:r>
            <a:r>
              <a:rPr lang="ja-JP" altLang="en-US" sz="2000" dirty="0" smtClean="0">
                <a:solidFill>
                  <a:schemeClr val="tx2"/>
                </a:solidFill>
                <a:ea typeface="ＤＨＰ平成ゴシックW5" panose="02010601000101010101" pitchFamily="2" charset="-128"/>
              </a:rPr>
              <a:t>診断・</a:t>
            </a:r>
            <a:r>
              <a:rPr lang="ja-JP" altLang="en-US" sz="2000" dirty="0">
                <a:solidFill>
                  <a:schemeClr val="tx2"/>
                </a:solidFill>
                <a:ea typeface="ＤＨＰ平成ゴシックW5" panose="02010601000101010101" pitchFamily="2" charset="-128"/>
              </a:rPr>
              <a:t>その他）</a:t>
            </a:r>
            <a:endParaRPr lang="en-US" altLang="ja-JP" sz="2000" dirty="0">
              <a:solidFill>
                <a:schemeClr val="tx2"/>
              </a:solidFill>
              <a:ea typeface="ＤＨＰ平成ゴシックW5" panose="02010601000101010101" pitchFamily="2" charset="-128"/>
            </a:endParaRPr>
          </a:p>
          <a:p>
            <a:pPr marL="0" indent="0">
              <a:buNone/>
            </a:pPr>
            <a:r>
              <a:rPr lang="ja-JP" altLang="en-US" sz="2800" dirty="0" smtClean="0">
                <a:solidFill>
                  <a:schemeClr val="tx2"/>
                </a:solidFill>
                <a:ea typeface="ＤＨＰ平成ゴシックW5" panose="02010601000101010101" pitchFamily="2" charset="-128"/>
              </a:rPr>
              <a:t>６．原発輸出絶対反対</a:t>
            </a:r>
          </a:p>
          <a:p>
            <a:pPr marL="0" indent="0">
              <a:buNone/>
            </a:pPr>
            <a:r>
              <a:rPr lang="ja-JP" altLang="en-US" sz="2800" dirty="0">
                <a:solidFill>
                  <a:schemeClr val="tx2"/>
                </a:solidFill>
                <a:ea typeface="ＤＨＰ平成ゴシックW5" panose="02010601000101010101" pitchFamily="2" charset="-128"/>
              </a:rPr>
              <a:t>　　　　　　　</a:t>
            </a:r>
            <a:r>
              <a:rPr lang="ja-JP" altLang="en-US" sz="2800" dirty="0" smtClean="0">
                <a:solidFill>
                  <a:schemeClr val="tx2"/>
                </a:solidFill>
                <a:ea typeface="ＤＨＰ平成ゴシックW5" panose="02010601000101010101" pitchFamily="2" charset="-128"/>
              </a:rPr>
              <a:t>　　　以上　　</a:t>
            </a:r>
            <a:r>
              <a:rPr lang="ja-JP" altLang="en-US" dirty="0" smtClean="0"/>
              <a:t>　以上</a:t>
            </a:r>
            <a:endParaRPr kumimoji="1"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7083" y="4005064"/>
            <a:ext cx="3473299" cy="2604973"/>
          </a:xfrm>
          <a:prstGeom prst="rect">
            <a:avLst/>
          </a:prstGeom>
        </p:spPr>
      </p:pic>
      <p:pic>
        <p:nvPicPr>
          <p:cNvPr id="7"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824683"/>
            <a:ext cx="3502318" cy="2627560"/>
          </a:xfrm>
          <a:prstGeom prst="rect">
            <a:avLst/>
          </a:prstGeom>
        </p:spPr>
      </p:pic>
      <p:sp>
        <p:nvSpPr>
          <p:cNvPr id="8" name="テキスト ボックス 7"/>
          <p:cNvSpPr txBox="1"/>
          <p:nvPr/>
        </p:nvSpPr>
        <p:spPr>
          <a:xfrm>
            <a:off x="5148064" y="476672"/>
            <a:ext cx="3502318" cy="369332"/>
          </a:xfrm>
          <a:prstGeom prst="rect">
            <a:avLst/>
          </a:prstGeom>
          <a:noFill/>
        </p:spPr>
        <p:txBody>
          <a:bodyPr wrap="square" rtlCol="0">
            <a:spAutoFit/>
          </a:bodyPr>
          <a:lstStyle/>
          <a:p>
            <a:r>
              <a:rPr lang="ja-JP" altLang="en-US" dirty="0" smtClean="0">
                <a:ea typeface="ＤＦ平成ゴシック体W5" pitchFamily="1" charset="-128"/>
              </a:rPr>
              <a:t>  </a:t>
            </a:r>
            <a:r>
              <a:rPr lang="ja-JP" altLang="en-US" sz="1600" dirty="0" smtClean="0">
                <a:ea typeface="ＤＦ平成ゴシック体W5" pitchFamily="1" charset="-128"/>
              </a:rPr>
              <a:t>修繕に忙しい福島第二原発排気筒</a:t>
            </a:r>
            <a:endParaRPr kumimoji="1" lang="ja-JP" altLang="en-US" sz="1600" dirty="0">
              <a:ea typeface="ＤＦ平成ゴシック体W5" pitchFamily="1" charset="-128"/>
            </a:endParaRPr>
          </a:p>
        </p:txBody>
      </p:sp>
      <p:sp>
        <p:nvSpPr>
          <p:cNvPr id="2" name="テキスト ボックス 1"/>
          <p:cNvSpPr txBox="1"/>
          <p:nvPr/>
        </p:nvSpPr>
        <p:spPr>
          <a:xfrm>
            <a:off x="5198431" y="3596355"/>
            <a:ext cx="3473299" cy="338554"/>
          </a:xfrm>
          <a:prstGeom prst="rect">
            <a:avLst/>
          </a:prstGeom>
          <a:noFill/>
        </p:spPr>
        <p:txBody>
          <a:bodyPr wrap="square" rtlCol="0">
            <a:spAutoFit/>
          </a:bodyPr>
          <a:lstStyle/>
          <a:p>
            <a:pPr algn="ctr"/>
            <a:r>
              <a:rPr kumimoji="1" lang="ja-JP" altLang="en-US" sz="1600" dirty="0" smtClean="0">
                <a:ea typeface="ＤＦ平成ゴシック体W5" pitchFamily="1" charset="-128"/>
              </a:rPr>
              <a:t>福島検察庁へ向かうデモ隊</a:t>
            </a:r>
            <a:endParaRPr kumimoji="1" lang="ja-JP" altLang="en-US" sz="1600" dirty="0">
              <a:ea typeface="ＤＦ平成ゴシック体W5" pitchFamily="1" charset="-128"/>
            </a:endParaRPr>
          </a:p>
        </p:txBody>
      </p:sp>
    </p:spTree>
    <p:extLst>
      <p:ext uri="{BB962C8B-B14F-4D97-AF65-F5344CB8AC3E}">
        <p14:creationId xmlns:p14="http://schemas.microsoft.com/office/powerpoint/2010/main" val="3996660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350973"/>
            <a:ext cx="8617444" cy="878366"/>
          </a:xfrm>
        </p:spPr>
        <p:txBody>
          <a:bodyPr/>
          <a:lstStyle/>
          <a:p>
            <a:pPr lvl="1" algn="ctr"/>
            <a:r>
              <a:rPr kumimoji="1" lang="ja-JP" altLang="en-US" sz="4000" b="1" dirty="0" smtClean="0">
                <a:ea typeface="ＤＦ平成ゴシック体W5" panose="02010609000101010101" pitchFamily="1" charset="-128"/>
              </a:rPr>
              <a:t>荒々しい自然　思わぬ動物が</a:t>
            </a:r>
            <a:r>
              <a:rPr lang="ja-JP" altLang="en-US" sz="4000" b="1" dirty="0" smtClean="0">
                <a:ea typeface="ＤＦ平成ゴシック体W5" panose="02010609000101010101" pitchFamily="1" charset="-128"/>
              </a:rPr>
              <a:t>･･･</a:t>
            </a:r>
            <a:endParaRPr kumimoji="1" lang="ja-JP" altLang="en-US" sz="4000" b="1" dirty="0">
              <a:ea typeface="ＤＦ平成ゴシック体W5" panose="02010609000101010101" pitchFamily="1" charset="-128"/>
            </a:endParaRPr>
          </a:p>
        </p:txBody>
      </p:sp>
      <p:pic>
        <p:nvPicPr>
          <p:cNvPr id="4" name="コンテンツ プレースホルダー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5868144" y="1546761"/>
            <a:ext cx="2952328" cy="2242279"/>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4158372"/>
            <a:ext cx="7056783" cy="251098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546761"/>
            <a:ext cx="3384376" cy="2242279"/>
          </a:xfrm>
          <a:prstGeom prst="rect">
            <a:avLst/>
          </a:prstGeom>
        </p:spPr>
      </p:pic>
      <p:sp>
        <p:nvSpPr>
          <p:cNvPr id="8" name="テキスト ボックス 7"/>
          <p:cNvSpPr txBox="1"/>
          <p:nvPr/>
        </p:nvSpPr>
        <p:spPr>
          <a:xfrm>
            <a:off x="2195736" y="3789040"/>
            <a:ext cx="4392488" cy="369332"/>
          </a:xfrm>
          <a:prstGeom prst="rect">
            <a:avLst/>
          </a:prstGeom>
          <a:noFill/>
        </p:spPr>
        <p:txBody>
          <a:bodyPr wrap="square" rtlCol="0">
            <a:spAutoFit/>
          </a:bodyPr>
          <a:lstStyle/>
          <a:p>
            <a:pPr algn="ctr"/>
            <a:r>
              <a:rPr kumimoji="1" lang="ja-JP" altLang="en-US" dirty="0" smtClean="0">
                <a:solidFill>
                  <a:srgbClr val="FF0000"/>
                </a:solidFill>
                <a:ea typeface="ＤＦ平成ゴシック体W5" panose="02010609000101010101" pitchFamily="1" charset="-128"/>
              </a:rPr>
              <a:t>イノブタ</a:t>
            </a:r>
            <a:endParaRPr kumimoji="1" lang="ja-JP" altLang="en-US" dirty="0">
              <a:solidFill>
                <a:srgbClr val="FF0000"/>
              </a:solidFill>
              <a:ea typeface="ＤＦ平成ゴシック体W5" panose="02010609000101010101" pitchFamily="1" charset="-128"/>
            </a:endParaRPr>
          </a:p>
        </p:txBody>
      </p:sp>
      <p:sp>
        <p:nvSpPr>
          <p:cNvPr id="9" name="テキスト ボックス 8"/>
          <p:cNvSpPr txBox="1"/>
          <p:nvPr/>
        </p:nvSpPr>
        <p:spPr>
          <a:xfrm>
            <a:off x="148185" y="1177429"/>
            <a:ext cx="3556608" cy="369332"/>
          </a:xfrm>
          <a:prstGeom prst="rect">
            <a:avLst/>
          </a:prstGeom>
          <a:noFill/>
        </p:spPr>
        <p:txBody>
          <a:bodyPr wrap="square" rtlCol="0">
            <a:spAutoFit/>
          </a:bodyPr>
          <a:lstStyle/>
          <a:p>
            <a:pPr algn="ctr"/>
            <a:r>
              <a:rPr kumimoji="1" lang="ja-JP" altLang="en-US" dirty="0" smtClean="0">
                <a:solidFill>
                  <a:srgbClr val="FF0000"/>
                </a:solidFill>
                <a:ea typeface="ＤＦ平成ゴシック体W5" panose="02010609000101010101" pitchFamily="1" charset="-128"/>
              </a:rPr>
              <a:t>あらい</a:t>
            </a:r>
            <a:r>
              <a:rPr kumimoji="1" lang="ja-JP" altLang="en-US" dirty="0" err="1" smtClean="0">
                <a:solidFill>
                  <a:srgbClr val="FF0000"/>
                </a:solidFill>
                <a:ea typeface="ＤＦ平成ゴシック体W5" panose="02010609000101010101" pitchFamily="1" charset="-128"/>
              </a:rPr>
              <a:t>ぐま</a:t>
            </a:r>
            <a:endParaRPr kumimoji="1" lang="ja-JP" altLang="en-US" dirty="0">
              <a:solidFill>
                <a:srgbClr val="FF0000"/>
              </a:solidFill>
              <a:ea typeface="ＤＦ平成ゴシック体W5" panose="02010609000101010101" pitchFamily="1" charset="-128"/>
            </a:endParaRPr>
          </a:p>
        </p:txBody>
      </p:sp>
      <p:sp>
        <p:nvSpPr>
          <p:cNvPr id="10" name="テキスト ボックス 9"/>
          <p:cNvSpPr txBox="1"/>
          <p:nvPr/>
        </p:nvSpPr>
        <p:spPr>
          <a:xfrm>
            <a:off x="5724128" y="1177429"/>
            <a:ext cx="2952328" cy="369332"/>
          </a:xfrm>
          <a:prstGeom prst="rect">
            <a:avLst/>
          </a:prstGeom>
          <a:noFill/>
        </p:spPr>
        <p:txBody>
          <a:bodyPr wrap="square" rtlCol="0">
            <a:spAutoFit/>
          </a:bodyPr>
          <a:lstStyle/>
          <a:p>
            <a:pPr algn="ctr"/>
            <a:r>
              <a:rPr kumimoji="1" lang="ja-JP" altLang="en-US" dirty="0" smtClean="0">
                <a:solidFill>
                  <a:srgbClr val="FF0000"/>
                </a:solidFill>
                <a:ea typeface="ＤＦ平成ゴシック体W5" panose="02010609000101010101" pitchFamily="1" charset="-128"/>
              </a:rPr>
              <a:t>ネズミ</a:t>
            </a:r>
            <a:endParaRPr kumimoji="1" lang="ja-JP" altLang="en-US" dirty="0">
              <a:solidFill>
                <a:srgbClr val="FF0000"/>
              </a:solidFill>
              <a:ea typeface="ＤＦ平成ゴシック体W5" panose="02010609000101010101" pitchFamily="1" charset="-128"/>
            </a:endParaRPr>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989" y="1546761"/>
            <a:ext cx="1872208" cy="2242280"/>
          </a:xfrm>
          <a:prstGeom prst="rect">
            <a:avLst/>
          </a:prstGeom>
        </p:spPr>
      </p:pic>
      <p:sp>
        <p:nvSpPr>
          <p:cNvPr id="6" name="テキスト ボックス 5"/>
          <p:cNvSpPr txBox="1"/>
          <p:nvPr/>
        </p:nvSpPr>
        <p:spPr>
          <a:xfrm>
            <a:off x="3851920" y="1177429"/>
            <a:ext cx="1872208" cy="369332"/>
          </a:xfrm>
          <a:prstGeom prst="rect">
            <a:avLst/>
          </a:prstGeom>
          <a:noFill/>
        </p:spPr>
        <p:txBody>
          <a:bodyPr wrap="square" rtlCol="0">
            <a:spAutoFit/>
          </a:bodyPr>
          <a:lstStyle/>
          <a:p>
            <a:r>
              <a:rPr kumimoji="1" lang="ja-JP" altLang="en-US" dirty="0" smtClean="0">
                <a:solidFill>
                  <a:srgbClr val="FF0000"/>
                </a:solidFill>
              </a:rPr>
              <a:t>　　狸か？</a:t>
            </a:r>
            <a:endParaRPr kumimoji="1" lang="ja-JP" altLang="en-US" dirty="0">
              <a:solidFill>
                <a:srgbClr val="FF0000"/>
              </a:solidFill>
            </a:endParaRPr>
          </a:p>
        </p:txBody>
      </p:sp>
    </p:spTree>
    <p:extLst>
      <p:ext uri="{BB962C8B-B14F-4D97-AF65-F5344CB8AC3E}">
        <p14:creationId xmlns:p14="http://schemas.microsoft.com/office/powerpoint/2010/main" val="122248116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483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79912" y="0"/>
            <a:ext cx="7421773" cy="576064"/>
          </a:xfrm>
        </p:spPr>
        <p:txBody>
          <a:bodyPr>
            <a:noAutofit/>
          </a:bodyPr>
          <a:lstStyle/>
          <a:p>
            <a:r>
              <a:rPr lang="en-US" altLang="ja-JP" dirty="0" smtClean="0">
                <a:ea typeface="ＤＦ平成ゴシック体W5" pitchFamily="1" charset="-128"/>
              </a:rPr>
              <a:t/>
            </a:r>
            <a:br>
              <a:rPr lang="en-US" altLang="ja-JP" dirty="0" smtClean="0">
                <a:ea typeface="ＤＦ平成ゴシック体W5" pitchFamily="1" charset="-128"/>
              </a:rPr>
            </a:br>
            <a:r>
              <a:rPr lang="en-US" altLang="ja-JP" dirty="0" smtClean="0">
                <a:ea typeface="ＤＦ平成ゴシック体W5" pitchFamily="1" charset="-128"/>
              </a:rPr>
              <a:t/>
            </a:r>
            <a:br>
              <a:rPr lang="en-US" altLang="ja-JP" dirty="0" smtClean="0">
                <a:ea typeface="ＤＦ平成ゴシック体W5" pitchFamily="1" charset="-128"/>
              </a:rPr>
            </a:br>
            <a:endParaRPr kumimoji="1" lang="ja-JP" altLang="en-US" dirty="0">
              <a:ea typeface="ＤＦ平成ゴシック体W5" pitchFamily="1"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16633"/>
            <a:ext cx="3722671" cy="322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1552259" y="729528"/>
            <a:ext cx="5800886" cy="369332"/>
          </a:xfrm>
          <a:prstGeom prst="rect">
            <a:avLst/>
          </a:prstGeom>
        </p:spPr>
        <p:txBody>
          <a:bodyPr wrap="square">
            <a:spAutoFit/>
          </a:bodyPr>
          <a:lstStyle/>
          <a:p>
            <a:pPr algn="ctr"/>
            <a:r>
              <a:rPr lang="ja-JP" altLang="en-US" dirty="0" smtClean="0">
                <a:solidFill>
                  <a:srgbClr val="FF0000"/>
                </a:solidFill>
                <a:ea typeface="ＤＦ平成ゴシック体W5" pitchFamily="1" charset="-128"/>
              </a:rPr>
              <a:t>　　　　　　　　　　　</a:t>
            </a:r>
            <a:endParaRPr lang="ja-JP" altLang="en-US" dirty="0">
              <a:solidFill>
                <a:srgbClr val="FF0000"/>
              </a:solidFill>
            </a:endParaRPr>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874" y="231489"/>
            <a:ext cx="4338065" cy="2996960"/>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20346" y="3378902"/>
            <a:ext cx="4664711" cy="3217488"/>
          </a:xfrm>
          <a:prstGeom prst="rect">
            <a:avLst/>
          </a:prstGeom>
        </p:spPr>
      </p:pic>
    </p:spTree>
    <p:extLst>
      <p:ext uri="{BB962C8B-B14F-4D97-AF65-F5344CB8AC3E}">
        <p14:creationId xmlns:p14="http://schemas.microsoft.com/office/powerpoint/2010/main" val="18362309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pPr lvl="1" algn="ctr"/>
            <a:r>
              <a:rPr kumimoji="1" lang="ja-JP" altLang="en-US" sz="4400" b="1" dirty="0" smtClean="0"/>
              <a:t>痛烈な打撃を受ける福島県</a:t>
            </a:r>
            <a:endParaRPr kumimoji="1" lang="ja-JP" altLang="en-US" sz="4400" b="1" dirty="0"/>
          </a:p>
        </p:txBody>
      </p:sp>
      <p:sp>
        <p:nvSpPr>
          <p:cNvPr id="3" name="コンテンツ プレースホルダー 2"/>
          <p:cNvSpPr>
            <a:spLocks noGrp="1"/>
          </p:cNvSpPr>
          <p:nvPr>
            <p:ph idx="4294967295"/>
          </p:nvPr>
        </p:nvSpPr>
        <p:spPr>
          <a:xfrm>
            <a:off x="179512" y="1052736"/>
            <a:ext cx="8784976" cy="5472608"/>
          </a:xfrm>
          <a:prstGeom prst="rect">
            <a:avLst/>
          </a:prstGeom>
        </p:spPr>
        <p:txBody>
          <a:bodyPr>
            <a:normAutofit fontScale="25000" lnSpcReduction="20000"/>
          </a:bodyPr>
          <a:lstStyle/>
          <a:p>
            <a:pPr marL="0" indent="0">
              <a:buNone/>
            </a:pPr>
            <a:r>
              <a:rPr kumimoji="1" lang="en-US" altLang="ja-JP" sz="14400" b="1" dirty="0" smtClean="0">
                <a:solidFill>
                  <a:srgbClr val="FF0000"/>
                </a:solidFill>
              </a:rPr>
              <a:t>1.</a:t>
            </a:r>
            <a:r>
              <a:rPr kumimoji="1" lang="ja-JP" altLang="en-US" sz="14400" b="1" dirty="0" smtClean="0">
                <a:solidFill>
                  <a:srgbClr val="FF0000"/>
                </a:solidFill>
              </a:rPr>
              <a:t>人口激減</a:t>
            </a:r>
          </a:p>
          <a:p>
            <a:pPr marL="0" indent="0">
              <a:buNone/>
            </a:pPr>
            <a:r>
              <a:rPr lang="ja-JP" altLang="en-US" sz="12800" b="1" dirty="0" smtClean="0"/>
              <a:t>・</a:t>
            </a:r>
            <a:r>
              <a:rPr lang="en-US" altLang="ja-JP" sz="12800" b="1" dirty="0" smtClean="0"/>
              <a:t>2011</a:t>
            </a:r>
            <a:r>
              <a:rPr lang="ja-JP" altLang="en-US" sz="12800" b="1" dirty="0" smtClean="0"/>
              <a:t>年</a:t>
            </a:r>
            <a:r>
              <a:rPr lang="en-US" altLang="ja-JP" sz="12800" b="1" dirty="0"/>
              <a:t>3</a:t>
            </a:r>
            <a:r>
              <a:rPr lang="ja-JP" altLang="en-US" sz="12800" b="1" dirty="0" smtClean="0"/>
              <a:t>月</a:t>
            </a:r>
            <a:r>
              <a:rPr lang="en-US" altLang="ja-JP" sz="12800" b="1" dirty="0" smtClean="0"/>
              <a:t>1</a:t>
            </a:r>
            <a:r>
              <a:rPr lang="ja-JP" altLang="en-US" sz="12800" b="1" dirty="0" smtClean="0"/>
              <a:t>日　現在　２０２万４４０１人</a:t>
            </a:r>
            <a:endParaRPr lang="ja-JP" altLang="en-US" sz="12800" b="1" dirty="0"/>
          </a:p>
          <a:p>
            <a:pPr marL="0" indent="0">
              <a:buNone/>
            </a:pPr>
            <a:r>
              <a:rPr lang="ja-JP" altLang="en-US" sz="12800" b="1" dirty="0" smtClean="0"/>
              <a:t>・</a:t>
            </a:r>
            <a:r>
              <a:rPr lang="en-US" altLang="ja-JP" sz="12800" b="1" dirty="0" smtClean="0"/>
              <a:t>2014</a:t>
            </a:r>
            <a:r>
              <a:rPr lang="ja-JP" altLang="en-US" sz="12800" b="1" dirty="0" smtClean="0"/>
              <a:t>年</a:t>
            </a:r>
            <a:r>
              <a:rPr lang="en-US" altLang="ja-JP" sz="12800" b="1" dirty="0" smtClean="0"/>
              <a:t>3</a:t>
            </a:r>
            <a:r>
              <a:rPr lang="ja-JP" altLang="en-US" sz="12800" b="1" dirty="0" smtClean="0"/>
              <a:t>月</a:t>
            </a:r>
            <a:r>
              <a:rPr lang="en-US" altLang="ja-JP" sz="12800" b="1" dirty="0" smtClean="0"/>
              <a:t>1</a:t>
            </a:r>
            <a:r>
              <a:rPr lang="ja-JP" altLang="en-US" sz="12800" b="1" dirty="0" smtClean="0"/>
              <a:t>日　現在　１９４万３４１４人</a:t>
            </a:r>
            <a:endParaRPr kumimoji="1" lang="en-US" altLang="ja-JP" sz="12800" b="1" dirty="0" smtClean="0">
              <a:ea typeface="ＤＨＰ平成ゴシックW5" pitchFamily="2" charset="-128"/>
            </a:endParaRPr>
          </a:p>
          <a:p>
            <a:pPr marL="0" indent="0">
              <a:buNone/>
            </a:pPr>
            <a:r>
              <a:rPr kumimoji="1" lang="ja-JP" altLang="en-US" sz="11200" dirty="0" smtClean="0">
                <a:ea typeface="ＤＨＰ平成ゴシックW5" pitchFamily="2" charset="-128"/>
              </a:rPr>
              <a:t>・事故前比　  </a:t>
            </a:r>
            <a:r>
              <a:rPr kumimoji="1" lang="ja-JP" altLang="en-US" sz="11200" dirty="0" smtClean="0">
                <a:solidFill>
                  <a:srgbClr val="FF0000"/>
                </a:solidFill>
                <a:ea typeface="ＤＨＰ平成ゴシックW5" pitchFamily="2" charset="-128"/>
              </a:rPr>
              <a:t>▲</a:t>
            </a:r>
            <a:r>
              <a:rPr kumimoji="1" lang="en-US" altLang="ja-JP" sz="11200" dirty="0" smtClean="0">
                <a:solidFill>
                  <a:schemeClr val="tx1"/>
                </a:solidFill>
                <a:ea typeface="ＤＨＰ平成ゴシックW5" pitchFamily="2" charset="-128"/>
              </a:rPr>
              <a:t>8</a:t>
            </a:r>
            <a:r>
              <a:rPr lang="ja-JP" altLang="en-US" sz="11200" dirty="0" smtClean="0">
                <a:ea typeface="ＤＨＰ平成ゴシックW5" pitchFamily="2" charset="-128"/>
              </a:rPr>
              <a:t>万０９８７人</a:t>
            </a:r>
            <a:endParaRPr kumimoji="1" lang="en-US" altLang="ja-JP" sz="11200" dirty="0" smtClean="0">
              <a:ea typeface="ＤＨＰ平成ゴシックW5" pitchFamily="2" charset="-128"/>
            </a:endParaRPr>
          </a:p>
          <a:p>
            <a:pPr marL="0" indent="0">
              <a:buNone/>
            </a:pPr>
            <a:r>
              <a:rPr lang="ja-JP" altLang="en-US" sz="11200" dirty="0" smtClean="0">
                <a:ea typeface="ＤＨＰ平成ゴシックW5" pitchFamily="2" charset="-128"/>
              </a:rPr>
              <a:t>・前月比　　  </a:t>
            </a:r>
            <a:r>
              <a:rPr lang="ja-JP" altLang="en-US" sz="11200" dirty="0" smtClean="0">
                <a:solidFill>
                  <a:srgbClr val="FF0000"/>
                </a:solidFill>
                <a:ea typeface="ＤＨＰ平成ゴシックW5" pitchFamily="2" charset="-128"/>
              </a:rPr>
              <a:t>▲   　</a:t>
            </a:r>
            <a:r>
              <a:rPr lang="en-US" altLang="ja-JP" sz="11200" dirty="0" smtClean="0">
                <a:solidFill>
                  <a:schemeClr val="tx1"/>
                </a:solidFill>
                <a:ea typeface="ＤＨＰ平成ゴシックW5" pitchFamily="2" charset="-128"/>
              </a:rPr>
              <a:t>1386</a:t>
            </a:r>
            <a:r>
              <a:rPr lang="ja-JP" altLang="en-US" sz="11200" dirty="0" smtClean="0">
                <a:solidFill>
                  <a:schemeClr val="tx1"/>
                </a:solidFill>
                <a:ea typeface="ＤＨＰ平成ゴシックW5" pitchFamily="2" charset="-128"/>
              </a:rPr>
              <a:t>人</a:t>
            </a:r>
            <a:endParaRPr kumimoji="1" lang="ja-JP" altLang="en-US" sz="11200" dirty="0" smtClean="0">
              <a:solidFill>
                <a:schemeClr val="tx1"/>
              </a:solidFill>
              <a:ea typeface="ＤＨＰ平成ゴシックW5" pitchFamily="2" charset="-128"/>
            </a:endParaRPr>
          </a:p>
          <a:p>
            <a:pPr marL="0" indent="0">
              <a:buNone/>
            </a:pPr>
            <a:r>
              <a:rPr lang="ja-JP" altLang="en-US" sz="8000" dirty="0" smtClean="0">
                <a:ea typeface="ＤＨＰ平成ゴシックW5" pitchFamily="2" charset="-128"/>
              </a:rPr>
              <a:t>　（自然動態</a:t>
            </a:r>
            <a:r>
              <a:rPr lang="ja-JP" altLang="en-US" sz="8000" dirty="0" smtClean="0">
                <a:solidFill>
                  <a:srgbClr val="FF0000"/>
                </a:solidFill>
                <a:ea typeface="ＤＨＰ平成ゴシックW5" pitchFamily="2" charset="-128"/>
              </a:rPr>
              <a:t>▲</a:t>
            </a:r>
            <a:r>
              <a:rPr lang="en-US" altLang="ja-JP" sz="8000" dirty="0" smtClean="0">
                <a:ea typeface="ＤＨＰ平成ゴシックW5" pitchFamily="2" charset="-128"/>
              </a:rPr>
              <a:t>1007</a:t>
            </a:r>
            <a:r>
              <a:rPr lang="ja-JP" altLang="en-US" sz="8000" dirty="0" smtClean="0">
                <a:ea typeface="ＤＨＰ平成ゴシックW5" pitchFamily="2" charset="-128"/>
              </a:rPr>
              <a:t>人）</a:t>
            </a:r>
            <a:endParaRPr lang="en-US" altLang="ja-JP" sz="8000" dirty="0" smtClean="0">
              <a:ea typeface="ＤＨＰ平成ゴシックW5" pitchFamily="2" charset="-128"/>
            </a:endParaRPr>
          </a:p>
          <a:p>
            <a:pPr marL="0" indent="0">
              <a:buNone/>
            </a:pPr>
            <a:r>
              <a:rPr lang="ja-JP" altLang="en-US" sz="8000" dirty="0">
                <a:ea typeface="ＤＨＰ平成ゴシックW5" pitchFamily="2" charset="-128"/>
              </a:rPr>
              <a:t>　</a:t>
            </a:r>
            <a:r>
              <a:rPr lang="ja-JP" altLang="en-US" sz="8000" dirty="0" smtClean="0">
                <a:ea typeface="ＤＨＰ平成ゴシックW5" pitchFamily="2" charset="-128"/>
              </a:rPr>
              <a:t>（社会動態</a:t>
            </a:r>
            <a:r>
              <a:rPr lang="ja-JP" altLang="en-US" sz="8000" dirty="0">
                <a:solidFill>
                  <a:srgbClr val="FF0000"/>
                </a:solidFill>
                <a:ea typeface="ＤＨＰ平成ゴシックW5" pitchFamily="2" charset="-128"/>
              </a:rPr>
              <a:t>▲ </a:t>
            </a:r>
            <a:r>
              <a:rPr lang="ja-JP" altLang="en-US" sz="8000" dirty="0" smtClean="0">
                <a:solidFill>
                  <a:srgbClr val="FF0000"/>
                </a:solidFill>
                <a:ea typeface="ＤＨＰ平成ゴシックW5" pitchFamily="2" charset="-128"/>
              </a:rPr>
              <a:t> </a:t>
            </a:r>
            <a:r>
              <a:rPr lang="en-US" altLang="ja-JP" sz="8000" dirty="0" smtClean="0">
                <a:solidFill>
                  <a:schemeClr val="tx1"/>
                </a:solidFill>
                <a:ea typeface="ＤＨＰ平成ゴシックW5" pitchFamily="2" charset="-128"/>
              </a:rPr>
              <a:t>379</a:t>
            </a:r>
            <a:r>
              <a:rPr lang="ja-JP" altLang="en-US" sz="8000" dirty="0" smtClean="0">
                <a:solidFill>
                  <a:schemeClr val="tx1"/>
                </a:solidFill>
                <a:ea typeface="ＤＨＰ平成ゴシックW5" pitchFamily="2" charset="-128"/>
              </a:rPr>
              <a:t>人</a:t>
            </a:r>
            <a:r>
              <a:rPr lang="ja-JP" altLang="en-US" sz="8000" dirty="0" smtClean="0">
                <a:ea typeface="ＤＨＰ平成ゴシックW5" pitchFamily="2" charset="-128"/>
              </a:rPr>
              <a:t>）</a:t>
            </a:r>
          </a:p>
          <a:p>
            <a:pPr marL="0" indent="0">
              <a:buNone/>
            </a:pPr>
            <a:endParaRPr lang="ja-JP" altLang="en-US" sz="8000" dirty="0">
              <a:ea typeface="ＤＨＰ平成ゴシックW5" pitchFamily="2" charset="-128"/>
            </a:endParaRPr>
          </a:p>
          <a:p>
            <a:pPr marL="0" indent="0">
              <a:buNone/>
            </a:pPr>
            <a:r>
              <a:rPr lang="ja-JP" altLang="en-US" sz="9600" dirty="0" smtClean="0">
                <a:ea typeface="ＤＦ平成ゴシック体W5" panose="02010609000101010101" pitchFamily="1" charset="-128"/>
              </a:rPr>
              <a:t>・</a:t>
            </a:r>
            <a:r>
              <a:rPr lang="en-US" altLang="ja-JP" sz="9600" dirty="0" smtClean="0">
                <a:ea typeface="ＤＦ平成ゴシック体W5" panose="02010609000101010101" pitchFamily="1" charset="-128"/>
              </a:rPr>
              <a:t>2040</a:t>
            </a:r>
            <a:r>
              <a:rPr lang="ja-JP" altLang="en-US" sz="9600" dirty="0" smtClean="0">
                <a:ea typeface="ＤＦ平成ゴシック体W5" panose="02010609000101010101" pitchFamily="1" charset="-128"/>
              </a:rPr>
              <a:t>年の福島県人口シナリオ</a:t>
            </a:r>
          </a:p>
          <a:p>
            <a:pPr marL="0" indent="0">
              <a:buNone/>
            </a:pPr>
            <a:r>
              <a:rPr lang="ja-JP" altLang="en-US" sz="9600" dirty="0">
                <a:ea typeface="ＤＦ平成ゴシック体W5" panose="02010609000101010101" pitchFamily="1" charset="-128"/>
              </a:rPr>
              <a:t>　</a:t>
            </a:r>
            <a:r>
              <a:rPr lang="ja-JP" altLang="en-US" sz="9600" dirty="0" smtClean="0">
                <a:ea typeface="ＤＦ平成ゴシック体W5" panose="02010609000101010101" pitchFamily="1" charset="-128"/>
              </a:rPr>
              <a:t>　</a:t>
            </a:r>
            <a:r>
              <a:rPr kumimoji="1" lang="ja-JP" altLang="en-US" sz="11200" b="1" dirty="0" smtClean="0">
                <a:solidFill>
                  <a:srgbClr val="FF0000"/>
                </a:solidFill>
                <a:ea typeface="ＤＦ平成ゴシック体W5" panose="02010609000101010101" pitchFamily="1" charset="-128"/>
              </a:rPr>
              <a:t>・最悪  １２３万人</a:t>
            </a:r>
          </a:p>
          <a:p>
            <a:pPr marL="0" indent="0">
              <a:buNone/>
            </a:pPr>
            <a:r>
              <a:rPr lang="ja-JP" altLang="en-US" sz="11200" b="1" dirty="0" smtClean="0">
                <a:solidFill>
                  <a:srgbClr val="FF0000"/>
                </a:solidFill>
                <a:ea typeface="ＤＦ平成ゴシック体W5" panose="02010609000101010101" pitchFamily="1" charset="-128"/>
              </a:rPr>
              <a:t>　   ・最良  １５６万人</a:t>
            </a:r>
            <a:r>
              <a:rPr kumimoji="1" lang="ja-JP" altLang="en-US" sz="11200" b="1" dirty="0" smtClean="0">
                <a:solidFill>
                  <a:srgbClr val="FF0000"/>
                </a:solidFill>
              </a:rPr>
              <a:t>　</a:t>
            </a:r>
            <a:r>
              <a:rPr kumimoji="1" lang="ja-JP" altLang="en-US" sz="11200" dirty="0" smtClean="0">
                <a:solidFill>
                  <a:srgbClr val="FF0000"/>
                </a:solidFill>
              </a:rPr>
              <a:t>　</a:t>
            </a:r>
          </a:p>
          <a:p>
            <a:pPr marL="0" indent="0">
              <a:buNone/>
            </a:pPr>
            <a:r>
              <a:rPr lang="ja-JP" altLang="en-US" sz="11200" dirty="0">
                <a:solidFill>
                  <a:srgbClr val="FF0000"/>
                </a:solidFill>
              </a:rPr>
              <a:t>　</a:t>
            </a:r>
            <a:r>
              <a:rPr lang="ja-JP" altLang="en-US" sz="11200" dirty="0" smtClean="0">
                <a:solidFill>
                  <a:srgbClr val="FF0000"/>
                </a:solidFill>
              </a:rPr>
              <a:t>　　　　</a:t>
            </a:r>
            <a:endParaRPr kumimoji="1" lang="ja-JP" altLang="en-US" sz="11200" dirty="0">
              <a:solidFill>
                <a:srgbClr val="FF0000"/>
              </a:solidFill>
              <a:ea typeface="ＤＦ平成ゴシック体W5" panose="02010609000101010101" pitchFamily="1" charset="-128"/>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88024" y="2636912"/>
            <a:ext cx="3999772" cy="403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94715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a:spLocks noGrp="1"/>
          </p:cNvSpPr>
          <p:nvPr>
            <p:ph type="title"/>
          </p:nvPr>
        </p:nvSpPr>
        <p:spPr>
          <a:xfrm rot="10800000" flipV="1">
            <a:off x="278993" y="3068960"/>
            <a:ext cx="8278528" cy="344940"/>
          </a:xfrm>
        </p:spPr>
        <p:txBody>
          <a:bodyPr>
            <a:noAutofit/>
          </a:bodyPr>
          <a:lstStyle/>
          <a:p>
            <a:pPr marL="0" indent="0" algn="l">
              <a:buNone/>
            </a:pPr>
            <a:r>
              <a:rPr kumimoji="1" lang="ja-JP" altLang="en-US" sz="1600" dirty="0" smtClean="0">
                <a:ea typeface="ＤＦ平成ゴシック体W5" pitchFamily="1" charset="-128"/>
              </a:rPr>
              <a:t>  </a:t>
            </a:r>
            <a:r>
              <a:rPr kumimoji="1" lang="ja-JP" altLang="en-US" sz="1600" dirty="0" smtClean="0">
                <a:solidFill>
                  <a:srgbClr val="FF0000"/>
                </a:solidFill>
                <a:ea typeface="ＤＦ平成ゴシック体W5" pitchFamily="1" charset="-128"/>
              </a:rPr>
              <a:t>国道１１４号線を福島方面に避難する車列　　　　　単身者は</a:t>
            </a:r>
            <a:r>
              <a:rPr kumimoji="1" lang="en-US" altLang="ja-JP" sz="1600" dirty="0" smtClean="0">
                <a:solidFill>
                  <a:srgbClr val="FF0000"/>
                </a:solidFill>
                <a:ea typeface="ＤＦ平成ゴシック体W5" pitchFamily="1" charset="-128"/>
              </a:rPr>
              <a:t>1</a:t>
            </a:r>
            <a:r>
              <a:rPr kumimoji="1" lang="ja-JP" altLang="en-US" sz="1600" dirty="0" smtClean="0">
                <a:solidFill>
                  <a:srgbClr val="FF0000"/>
                </a:solidFill>
                <a:ea typeface="ＤＦ平成ゴシック体W5" pitchFamily="1" charset="-128"/>
              </a:rPr>
              <a:t>ＤＫの仮設住宅</a:t>
            </a:r>
            <a:endParaRPr kumimoji="1" lang="ja-JP" altLang="en-US" sz="1600" dirty="0">
              <a:solidFill>
                <a:srgbClr val="FF0000"/>
              </a:solidFill>
              <a:ea typeface="ＤＦ平成ゴシック体W5" pitchFamily="1" charset="-128"/>
            </a:endParaRPr>
          </a:p>
        </p:txBody>
      </p:sp>
      <p:sp>
        <p:nvSpPr>
          <p:cNvPr id="5" name="コンテンツ プレースホルダー 4"/>
          <p:cNvSpPr>
            <a:spLocks noGrp="1"/>
          </p:cNvSpPr>
          <p:nvPr>
            <p:ph idx="4294967295"/>
          </p:nvPr>
        </p:nvSpPr>
        <p:spPr>
          <a:xfrm>
            <a:off x="179512" y="332656"/>
            <a:ext cx="8445624" cy="6153547"/>
          </a:xfrm>
          <a:prstGeom prst="rect">
            <a:avLst/>
          </a:prstGeom>
        </p:spPr>
        <p:txBody>
          <a:bodyPr/>
          <a:lstStyle/>
          <a:p>
            <a:pPr marL="0" indent="0">
              <a:buNone/>
            </a:pPr>
            <a:r>
              <a:rPr kumimoji="1" lang="ja-JP" altLang="en-US" sz="4000" b="1" dirty="0" smtClean="0">
                <a:solidFill>
                  <a:srgbClr val="FF0000"/>
                </a:solidFill>
                <a:ea typeface="ＤＦ平成ゴシック体W5" panose="02010609000101010101" pitchFamily="1" charset="-128"/>
              </a:rPr>
              <a:t>２．避難者総数１３万７３０６人</a:t>
            </a:r>
            <a:r>
              <a:rPr lang="ja-JP" altLang="en-US" sz="4000" b="1" dirty="0" smtClean="0">
                <a:ea typeface="ＤＦ平成ゴシック体W5" panose="02010609000101010101" pitchFamily="1" charset="-128"/>
              </a:rPr>
              <a:t>　</a:t>
            </a:r>
            <a:endParaRPr lang="en-US" altLang="ja-JP" sz="4000" b="1" dirty="0" smtClean="0">
              <a:ea typeface="ＤＦ平成ゴシック体W5" panose="02010609000101010101" pitchFamily="1" charset="-128"/>
            </a:endParaRPr>
          </a:p>
          <a:p>
            <a:pPr marL="0" indent="0">
              <a:buNone/>
            </a:pPr>
            <a:r>
              <a:rPr lang="ja-JP" altLang="en-US" dirty="0" smtClean="0"/>
              <a:t>　　　　　　　　</a:t>
            </a:r>
            <a:r>
              <a:rPr lang="ja-JP" altLang="en-US" sz="2800" b="1" dirty="0" smtClean="0">
                <a:ea typeface="ＤＦ平成ゴシック体W5" panose="02010609000101010101" pitchFamily="1" charset="-128"/>
              </a:rPr>
              <a:t>（２０１４年１月１日現在）</a:t>
            </a:r>
            <a:endParaRPr lang="en-US" altLang="ja-JP" sz="2800" b="1" dirty="0">
              <a:ea typeface="ＤＦ平成ゴシック体W5" panose="02010609000101010101" pitchFamily="1" charset="-128"/>
            </a:endParaRPr>
          </a:p>
          <a:p>
            <a:pPr marL="0" indent="0">
              <a:buNone/>
            </a:pPr>
            <a:r>
              <a:rPr lang="ja-JP" altLang="en-US" sz="2800" b="1" dirty="0" smtClean="0">
                <a:ea typeface="ＤＦ平成ゴシック体W5" panose="02010609000101010101" pitchFamily="1" charset="-128"/>
              </a:rPr>
              <a:t>・県外避難者　４万８３６４人　</a:t>
            </a:r>
          </a:p>
          <a:p>
            <a:pPr marL="0" indent="0">
              <a:buNone/>
            </a:pPr>
            <a:r>
              <a:rPr kumimoji="1" lang="ja-JP" altLang="en-US" sz="2800" b="1" dirty="0" smtClean="0">
                <a:ea typeface="ＤＦ平成ゴシック体W5" panose="02010609000101010101" pitchFamily="1" charset="-128"/>
              </a:rPr>
              <a:t>・県内避難者　８万８９４２人</a:t>
            </a:r>
          </a:p>
        </p:txBody>
      </p:sp>
      <p:pic>
        <p:nvPicPr>
          <p:cNvPr id="6"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5" y="3437610"/>
            <a:ext cx="4032448" cy="3024336"/>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5073" y="3437610"/>
            <a:ext cx="4032448" cy="3024336"/>
          </a:xfrm>
          <a:prstGeom prst="rect">
            <a:avLst/>
          </a:prstGeom>
        </p:spPr>
      </p:pic>
    </p:spTree>
    <p:extLst>
      <p:ext uri="{BB962C8B-B14F-4D97-AF65-F5344CB8AC3E}">
        <p14:creationId xmlns:p14="http://schemas.microsoft.com/office/powerpoint/2010/main" val="601152673"/>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2366</TotalTime>
  <Words>1676</Words>
  <Application>Microsoft Office PowerPoint</Application>
  <PresentationFormat>画面に合わせる (4:3)</PresentationFormat>
  <Paragraphs>385</Paragraphs>
  <Slides>71</Slides>
  <Notes>12</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71</vt:i4>
      </vt:variant>
    </vt:vector>
  </HeadingPairs>
  <TitlesOfParts>
    <vt:vector size="86" baseType="lpstr">
      <vt:lpstr>ＤＦ特太ゴシック体</vt:lpstr>
      <vt:lpstr>ＤＦ平成ゴシック体W5</vt:lpstr>
      <vt:lpstr>ＤＨＰ特太ゴシック体</vt:lpstr>
      <vt:lpstr>ＤＨＰ平成ゴシックW5</vt:lpstr>
      <vt:lpstr>HGP平成角ｺﾞｼｯｸ体W5</vt:lpstr>
      <vt:lpstr>HGP平成角ｺﾞｼｯｸ体W9</vt:lpstr>
      <vt:lpstr>HGS平成角ｺﾞｼｯｸ体W5</vt:lpstr>
      <vt:lpstr>HGS平成角ｺﾞｼｯｸ体W9</vt:lpstr>
      <vt:lpstr>HGｺﾞｼｯｸM</vt:lpstr>
      <vt:lpstr>ＭＳ Ｐゴシック</vt:lpstr>
      <vt:lpstr>Arial</vt:lpstr>
      <vt:lpstr>Calibri</vt:lpstr>
      <vt:lpstr>Georgia</vt:lpstr>
      <vt:lpstr>Trebuchet MS</vt:lpstr>
      <vt:lpstr>スリップストリーム</vt:lpstr>
      <vt:lpstr>事故から３年目  被害の深刻さ １０の特徴</vt:lpstr>
      <vt:lpstr>PowerPoint プレゼンテーション</vt:lpstr>
      <vt:lpstr>PowerPoint プレゼンテーション</vt:lpstr>
      <vt:lpstr>原発は短周期地震動に弱い！ ビビリ振動は０.１～０.５範囲 </vt:lpstr>
      <vt:lpstr>どちらも水素爆破と言うが？ 　　　　 </vt:lpstr>
      <vt:lpstr>  </vt:lpstr>
      <vt:lpstr>荒々しい自然　思わぬ動物が･･･</vt:lpstr>
      <vt:lpstr>痛烈な打撃を受ける福島県</vt:lpstr>
      <vt:lpstr>  国道１１４号線を福島方面に避難する車列　　　　　単身者は1ＤＫの仮設住宅</vt:lpstr>
      <vt:lpstr>  　　　</vt:lpstr>
      <vt:lpstr>「双葉病院」避難過程で50人死亡</vt:lpstr>
      <vt:lpstr>PowerPoint プレゼンテーション</vt:lpstr>
      <vt:lpstr>PowerPoint プレゼンテーション</vt:lpstr>
      <vt:lpstr>20㌔圏内にある病院の概要</vt:lpstr>
      <vt:lpstr>高齢者と障害者が残された</vt:lpstr>
      <vt:lpstr>⑤「原発さえなかったら」は福島の総意</vt:lpstr>
      <vt:lpstr>PowerPoint プレゼンテーション</vt:lpstr>
      <vt:lpstr>PowerPoint プレゼンテーション</vt:lpstr>
      <vt:lpstr>養豚場  身を寄せ合い死んでいく！</vt:lpstr>
      <vt:lpstr>PowerPoint プレゼンテーション</vt:lpstr>
      <vt:lpstr>PowerPoint プレゼンテーション</vt:lpstr>
      <vt:lpstr>PowerPoint プレゼンテーション</vt:lpstr>
      <vt:lpstr>県土の３分の２が放射線管理区域</vt:lpstr>
      <vt:lpstr>PowerPoint プレゼンテーション</vt:lpstr>
      <vt:lpstr>２年半前より８０㌔圏内線量半減</vt:lpstr>
      <vt:lpstr>PowerPoint プレゼンテーション</vt:lpstr>
      <vt:lpstr>郡山市中心部　公式発表とは違う</vt:lpstr>
      <vt:lpstr>甲状腺ガン疑いも含め７4人に </vt:lpstr>
      <vt:lpstr>PowerPoint プレゼンテーション</vt:lpstr>
      <vt:lpstr>遅々として進まぬ除染</vt:lpstr>
      <vt:lpstr>福島県の汚染廃棄物の量は  ･･･                     </vt:lpstr>
      <vt:lpstr>原発周辺で「動植物異常」相次ぐ</vt:lpstr>
      <vt:lpstr>PowerPoint プレゼンテーション</vt:lpstr>
      <vt:lpstr>PowerPoint プレゼンテーション</vt:lpstr>
      <vt:lpstr>「原発は岩盤の上に･･･｣は大嘘</vt:lpstr>
      <vt:lpstr>原発をめがけて流れる地下水！</vt:lpstr>
      <vt:lpstr>第一原発敷地には河川と分水界</vt:lpstr>
      <vt:lpstr>透水層に建つ第一原発</vt:lpstr>
      <vt:lpstr>地層はザルのようなもの！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地下水１千ﾄﾝ原発へ流れ込む</vt:lpstr>
      <vt:lpstr>第一原発原子炉の状況はこうだ！</vt:lpstr>
      <vt:lpstr>:原発の地下は放射能の“沼”だ！</vt:lpstr>
      <vt:lpstr>PowerPoint プレゼンテーション</vt:lpstr>
      <vt:lpstr>PowerPoint プレゼンテーション</vt:lpstr>
      <vt:lpstr>原子炉・タービン建屋が浮き上がる </vt:lpstr>
      <vt:lpstr>東京駅総武線地下ホームがそれ例だ </vt:lpstr>
      <vt:lpstr>現在４０万ﾄﾝ 最大で８０万ﾄﾝ   </vt:lpstr>
      <vt:lpstr> 深刻な使用済み燃料プール問題 </vt:lpstr>
      <vt:lpstr> </vt:lpstr>
      <vt:lpstr>2011年３月17日に行われたこと</vt:lpstr>
      <vt:lpstr>４号機プール破損燃料剥きだし出し 燃料とコンクリシートが相互作用し大爆発</vt:lpstr>
      <vt:lpstr>第一原発不測事態のシナリオの素描 原子力委員会　強制移住１７０㌔　移転希望２５０㌔</vt:lpstr>
      <vt:lpstr>燃料取り出しはリスク高い回収作業</vt:lpstr>
      <vt:lpstr>搬出行程は？キャスク落下は大惨事</vt:lpstr>
      <vt:lpstr>PowerPoint プレゼンテーション</vt:lpstr>
      <vt:lpstr>　　</vt:lpstr>
      <vt:lpstr>労働者は訴える！「絶望的になる」</vt:lpstr>
      <vt:lpstr>事故前の放射線防護服はこうだった</vt:lpstr>
      <vt:lpstr>「労働者２万４千人確保」の大嘘と スペインと日系ブラジル人向け求人始まる </vt:lpstr>
      <vt:lpstr>原発なき日本をめざして </vt:lpstr>
      <vt:lpstr>２．日本は原発があっならない国</vt:lpstr>
      <vt:lpstr>PowerPoint プレゼンテーション</vt:lpstr>
      <vt:lpstr>PowerPoint プレゼンテーション</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福島原発事故被害の深刻さ １０の特徴</dc:title>
  <dc:creator>Owner</dc:creator>
  <cp:lastModifiedBy>千葉親子</cp:lastModifiedBy>
  <cp:revision>241</cp:revision>
  <dcterms:created xsi:type="dcterms:W3CDTF">2014-02-28T02:54:39Z</dcterms:created>
  <dcterms:modified xsi:type="dcterms:W3CDTF">2014-05-26T18:43:55Z</dcterms:modified>
</cp:coreProperties>
</file>